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4" r:id="rId20"/>
    <p:sldId id="275" r:id="rId21"/>
    <p:sldId id="272" r:id="rId22"/>
    <p:sldId id="273" r:id="rId23"/>
    <p:sldId id="276" r:id="rId24"/>
    <p:sldId id="277" r:id="rId25"/>
    <p:sldId id="278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6" userDrawn="1">
          <p15:clr>
            <a:srgbClr val="A4A3A4"/>
          </p15:clr>
        </p15:guide>
        <p15:guide id="2" pos="289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 showGuides="1">
      <p:cViewPr varScale="1">
        <p:scale>
          <a:sx n="124" d="100"/>
          <a:sy n="124" d="100"/>
        </p:scale>
        <p:origin x="-1512" y="-112"/>
      </p:cViewPr>
      <p:guideLst>
        <p:guide orient="horz" pos="2166"/>
        <p:guide pos="289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6" Type="http://schemas.openxmlformats.org/officeDocument/2006/relationships/tableStyles" Target="tableStyles.xml"/><Relationship Id="rId35" Type="http://schemas.openxmlformats.org/officeDocument/2006/relationships/viewProps" Target="viewProps.xml"/><Relationship Id="rId34" Type="http://schemas.openxmlformats.org/officeDocument/2006/relationships/presProps" Target="presProps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lang="zh-CN" sz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今天我们沿着一场真实训练的流程，讨论怎样把通用基础模型训练成代码模型。假设权重已经拿到，下一步不是先挑一种算法，而是准备文本材料，把这些材料变成训练样本，再通过梯度下降更新参数得到新的权重。我们会借助Qwen2.5-Coder和DeepSeek-Coder-V2两份技术报告，把每个环节具体展开。这两篇都是</a:t>
            </a:r>
            <a:r>
              <a:rPr lang="en-US" altLang="zh-CN" dirty="0"/>
              <a:t>2024</a:t>
            </a:r>
            <a:r>
              <a:rPr lang="zh-CN" dirty="0"/>
              <a:t>年的工作，今天学习训练实践，不比较当前模型排名。</a:t>
            </a:r>
            <a:endParaRPr lang="zh-CN" dirty="0"/>
          </a:p>
          <a:p>
            <a:endParaRPr lang="en-US" dirty="0"/>
          </a:p>
          <a:p>
            <a:r>
              <a:rPr lang="zh-CN" dirty="0"/>
              <a:t>我们可以把今天的问题想得很具体：你已经拿到了一个模型权重，另外下载了很多代码仓库。这两样东西之间，还差哪些步骤？代码怎么进入模型？每次更新的监督从哪里来？训练完以后，又该留下什么模型？今天就把中间这段过程讲清楚。</a:t>
            </a:r>
            <a:endParaRPr lang="zh-CN" dirty="0"/>
          </a:p>
          <a:p>
            <a:endParaRPr lang="en-US" dirty="0"/>
          </a:p>
          <a:p>
            <a:r>
              <a:rPr lang="zh-CN" dirty="0"/>
              <a:t>我这一场讲到Coder Base，重点是数据、样本、优化与上下文扩展。下一场报告，胡婕师姐会讲后训练，就是怎样用SFT和RL把模型训练得更好用。希望听完之后，大家看到技术报告里的一个训练阶段，能知道它到底给模型喂了什么、预测什么、更新了什么。</a:t>
            </a:r>
            <a:endParaRPr lang="zh-CN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通用模型并不是没有见过代码，它见过各种各样的语料库。那既然已经学过代码，为什么还要继续训练？因为代码只是通用训练分布的一部分，它获得的训练预算、质量和覆盖范围都有局限。所以我们要做continue pretraining，去提高代码以及相关材料的权重，让模型继续接触API、实现模式与代码关系。</a:t>
            </a:r>
            <a:endParaRPr lang="zh-CN" dirty="0"/>
          </a:p>
          <a:p>
            <a:endParaRPr lang="en-US" dirty="0"/>
          </a:p>
          <a:p>
            <a:r>
              <a:rPr lang="zh-CN" dirty="0"/>
              <a:t>这里没有把模型重新随机初始化，而是沿用已有权重，再做梯度下降。这个过程不一定采用新架构或者新损失，很多变化来自训练数据与样本组织。当然，更多代码并不保证每项任务都提升，因此，数据质量和混合配方也很重要。页面上的两列是概念对照，不代表实际通用预训练占比。</a:t>
            </a:r>
            <a:endParaRPr lang="zh-CN" dirty="0"/>
          </a:p>
          <a:p>
            <a:endParaRPr lang="en-US" dirty="0"/>
          </a:p>
          <a:p>
            <a:r>
              <a:rPr lang="zh-CN" dirty="0"/>
              <a:t>从优化的角度想，这个变化也很直观：每一步梯度都由采到的样本决定。当编程相关材料更经常出现，模型就会得到更多关于代码预测的更新。但是我们也要注意到，这不是说模型有一个独立的代码能力，我们得把这个能力刷满，模型参数的变化也可能影响其他能力，所以不能只放入代码</a:t>
            </a:r>
            <a:r>
              <a:rPr lang="zh-CN" dirty="0"/>
              <a:t>语料，后面会讨论为什么要混入文本和数学。</a:t>
            </a:r>
            <a:endParaRPr lang="zh-CN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这张图是我们接下来要讲的训练过程。第一步准备数据，从仓库和网页出发，经过过滤、去重与采样，得到可用的语料集。第二步把语料变成token batch，使用NTP或者FIM组织预测任务，通过梯度更新得到文件级代码底座。</a:t>
            </a:r>
            <a:endParaRPr lang="zh-CN" dirty="0"/>
          </a:p>
          <a:p>
            <a:endParaRPr lang="en-US" dirty="0"/>
          </a:p>
          <a:p>
            <a:r>
              <a:rPr lang="zh-CN" dirty="0"/>
              <a:t>第三步扩大相关上下文，把多个文件的关系和更长距离的位置放进训练，最后用任务评测验收，得到可以交给后训练的Coder Base。后面的每一节都对应这里的一项操作。真实团队可以把部分阶段合并，今天分开讲，是为了看清输入和产物，而不是规定必须按顺序串行跑完。</a:t>
            </a:r>
            <a:endParaRPr lang="zh-CN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先看两份报告的实际投入。Qwen使用5.2T的token做文件级训练，再用大约300B的token做仓库级训练。DeepSeek从一个已经训练过4.2T token的中间 checkpoint 出发，再新增6T token。所以这不是补几万条代码指令，它们的专门化本身就是大规模训练。</a:t>
            </a:r>
            <a:endParaRPr lang="zh-CN" dirty="0"/>
          </a:p>
          <a:p>
            <a:endParaRPr lang="en-US" dirty="0"/>
          </a:p>
          <a:p>
            <a:r>
              <a:rPr lang="zh-CN" dirty="0"/>
              <a:t>Qwen是Dense，DeepSeek是MoE。DeepSeek两个版本分别有16B和236B的总参数，每个token激活2.4B和21B。</a:t>
            </a:r>
            <a:endParaRPr lang="zh-CN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代码预训练需要的材料不只有源代码，有很多种语料会参与训练。</a:t>
            </a:r>
            <a:endParaRPr lang="zh-CN" dirty="0"/>
          </a:p>
          <a:p>
            <a:endParaRPr lang="en-US" dirty="0"/>
          </a:p>
          <a:p>
            <a:r>
              <a:rPr lang="zh-CN" dirty="0"/>
              <a:t>源码提供语法、API用法和实现模式，例如排序函数、HTTP客户端以及项目测试。</a:t>
            </a:r>
            <a:endParaRPr lang="zh-CN" dirty="0"/>
          </a:p>
          <a:p>
            <a:endParaRPr lang="en-US" dirty="0"/>
          </a:p>
          <a:p>
            <a:r>
              <a:rPr lang="zh-CN" dirty="0"/>
              <a:t>文档、教程和技术问答会解释这些代码做什么，例如某个接口是否修改原列表，把自然语言和代码行为联系起来。</a:t>
            </a:r>
            <a:endParaRPr lang="zh-CN" dirty="0"/>
          </a:p>
          <a:p>
            <a:endParaRPr lang="en-US" dirty="0"/>
          </a:p>
          <a:p>
            <a:r>
              <a:rPr lang="zh-CN" dirty="0"/>
              <a:t>合成材料也是一种来源，可以是生成的代码及相关文本，不一定是指令回答。生成后仍然需要筛选，不能因为它由模型产生就自动视为高质量。</a:t>
            </a:r>
            <a:endParaRPr lang="zh-CN" dirty="0"/>
          </a:p>
          <a:p>
            <a:endParaRPr lang="en-US" dirty="0"/>
          </a:p>
          <a:p>
            <a:r>
              <a:rPr lang="zh-CN" dirty="0"/>
              <a:t>两篇还混入数学和通用文本，以兼顾综合能力。具体收益不能一概而论，还得看配比实验。这里的例子帮助理解材料类型，不是原论文公开的训练样本。</a:t>
            </a:r>
            <a:endParaRPr lang="zh-CN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看这段去重函数。字典在这里保留插入顺序，所以把输入作为键，再取出键，就能得到第一次出现的元素。例如A、B、A会变成A、B。那么问题来了，假如你让AI给你写一个去重函数，它给你来了这么一段，你能保证一定是对的吗？</a:t>
            </a:r>
            <a:endParaRPr lang="zh-CN" dirty="0"/>
          </a:p>
          <a:p>
            <a:endParaRPr lang="en-US" dirty="0"/>
          </a:p>
          <a:p>
            <a:r>
              <a:rPr lang="zh-CN" dirty="0"/>
              <a:t>其实是不能的，我们看右边的文字补了三个条件：保留第一次出现的顺序，元素需要可哈希，不会自动忽略大小写。输入如果是列表组成的列表，直接当键就有问题。把大写A和小写a视作同一个标签，也需要额外处理。</a:t>
            </a:r>
            <a:endParaRPr lang="zh-CN" dirty="0"/>
          </a:p>
          <a:p>
            <a:endParaRPr lang="en-US" dirty="0"/>
          </a:p>
          <a:p>
            <a:r>
              <a:rPr lang="zh-CN" dirty="0"/>
              <a:t>这就是为什么文档有独立训练价值。它让需求、条件与实现相互对应。Qwen所说的text-code grounding，可以先这样理解：不仅见过怎么写，还见过什么时候成立、为什么这么写。</a:t>
            </a:r>
            <a:endParaRPr lang="zh-CN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材料收集完，不能直接全部投入训练。</a:t>
            </a:r>
            <a:endParaRPr lang="zh-CN" dirty="0"/>
          </a:p>
          <a:p>
            <a:endParaRPr lang="en-US" dirty="0"/>
          </a:p>
          <a:p>
            <a:r>
              <a:rPr lang="zh-CN" dirty="0"/>
              <a:t>第一步解析，识别语言、类型与文件边界。</a:t>
            </a:r>
            <a:endParaRPr lang="zh-CN" dirty="0"/>
          </a:p>
          <a:p>
            <a:endParaRPr lang="en-US" dirty="0"/>
          </a:p>
          <a:p>
            <a:r>
              <a:rPr lang="zh-CN" dirty="0"/>
              <a:t>第二步基础过滤，剔除异常格式和明显低信息内容。</a:t>
            </a:r>
            <a:endParaRPr lang="zh-CN" dirty="0"/>
          </a:p>
          <a:p>
            <a:endParaRPr lang="en-US" dirty="0"/>
          </a:p>
          <a:p>
            <a:r>
              <a:rPr lang="zh-CN" dirty="0"/>
              <a:t>第三步去重，减少镜像和复制材料带来的冗余。</a:t>
            </a:r>
            <a:endParaRPr lang="zh-CN" dirty="0"/>
          </a:p>
          <a:p>
            <a:endParaRPr lang="en-US" dirty="0"/>
          </a:p>
          <a:p>
            <a:r>
              <a:rPr lang="zh-CN" dirty="0"/>
              <a:t>比如下载一个仓库，里面除了我们想学的源文件，还可能混着构建产物、重复依赖和非文本文件。收集阶段看到的“仓库大小”，并不直接等于最后能用的训练token量。这也是为什么数据准备通常是一条独立的工程流程。</a:t>
            </a:r>
            <a:endParaRPr lang="zh-CN" dirty="0"/>
          </a:p>
          <a:p>
            <a:endParaRPr lang="en-US" dirty="0"/>
          </a:p>
          <a:p>
            <a:r>
              <a:rPr lang="zh-CN" dirty="0"/>
              <a:t>然后是相关性与质量筛选：先找编程相关内容，再判断是不是值得训练。</a:t>
            </a:r>
            <a:endParaRPr lang="zh-CN" dirty="0"/>
          </a:p>
          <a:p>
            <a:endParaRPr lang="zh-CN" dirty="0"/>
          </a:p>
          <a:p>
            <a:r>
              <a:rPr lang="zh-CN" dirty="0"/>
              <a:t>评测去污染则检查语料与评测材料的重合，降低把见过答案当成泛化的风险。</a:t>
            </a:r>
            <a:endParaRPr lang="zh-CN" dirty="0"/>
          </a:p>
          <a:p>
            <a:endParaRPr lang="zh-CN" dirty="0"/>
          </a:p>
          <a:p>
            <a:r>
              <a:rPr lang="zh-CN" dirty="0"/>
              <a:t>最后按来源、语言、质量和长度分桶，方便后面配置采样。</a:t>
            </a:r>
            <a:endParaRPr lang="zh-CN" dirty="0"/>
          </a:p>
          <a:p>
            <a:endParaRPr lang="en-US" dirty="0"/>
          </a:p>
          <a:p>
            <a:r>
              <a:rPr lang="zh-CN" dirty="0"/>
              <a:t>这些操作分别改变训练内容的覆盖、重复和可靠性。这里是根据两篇报告整理出的工程流程，不是说所有</a:t>
            </a:r>
            <a:r>
              <a:rPr lang="zh-CN" dirty="0"/>
              <a:t>厂家严格按同一顺序做一次就结束。实际处理中可能交叠，也可能根据训练结果反复迭代。下面挑领域召回和去重两个环节具体看。</a:t>
            </a:r>
            <a:endParaRPr lang="zh-CN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DeepSeek从一批已知相关的种子出发，例如编程文档和技术问答，用它们训练fastText分类器，再到更大规模网页中召回相关材料。考虑分词问题，它使用底座的BPE tokenizer。这里不是每个环节都调用最强大模型，轻量分类器可以承担大规模初筛。</a:t>
            </a:r>
            <a:endParaRPr lang="zh-CN" dirty="0"/>
          </a:p>
          <a:p>
            <a:endParaRPr lang="en-US" dirty="0"/>
          </a:p>
          <a:p>
            <a:r>
              <a:rPr lang="zh-CN" dirty="0"/>
              <a:t>接下来按域名统计相关网页比例，对超过百分之十的域名进一步筛选，再扩充种子。网页部分迭代了三轮。值得学习的是从小批可信材料向外扩展的过程，而不是照搬百分之十这个阈值。</a:t>
            </a:r>
            <a:endParaRPr lang="zh-CN" dirty="0"/>
          </a:p>
          <a:p>
            <a:endParaRPr lang="en-US" dirty="0"/>
          </a:p>
          <a:p>
            <a:r>
              <a:rPr lang="zh-CN" dirty="0"/>
              <a:t>但相关性并不等于质量。网页可能充满编程术语，却内容重复、解释错误或者不适合当前训练目标。因此，召回后仍然要做重复和质量处理。下面看去重究竟改变了什么。</a:t>
            </a:r>
            <a:endParaRPr lang="zh-CN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[指去重前的三个 A，再指去重后的 A 和 B。]</a:t>
            </a:r>
            <a:endParaRPr lang="zh-CN" dirty="0"/>
          </a:p>
          <a:p>
            <a:endParaRPr lang="en-US" dirty="0"/>
          </a:p>
          <a:p>
            <a:r>
              <a:rPr lang="zh-CN" dirty="0"/>
              <a:t>假设三个来源包含同一份实现A，另一个来源包含实现B。如果直接把文件都放入采样池，A就有更多机会被看到。镜像数量并不代表这份实现更有教学价值，但它可能在训练中获得更高的权重。</a:t>
            </a:r>
            <a:endParaRPr lang="zh-CN" dirty="0"/>
          </a:p>
          <a:p>
            <a:endParaRPr lang="en-US" dirty="0"/>
          </a:p>
          <a:p>
            <a:r>
              <a:rPr lang="zh-CN" dirty="0"/>
              <a:t>去重后保留A和B，减少冗余，让训练预算覆盖更多不同内容。这里不意味着数据越少越好，也不意味着重复训练一定无用，而是要控制被意外复制决定的重复。精确去重处理完全相同的内容，近重复检测还要考虑相似片段。</a:t>
            </a:r>
            <a:endParaRPr lang="zh-CN" dirty="0"/>
          </a:p>
          <a:p>
            <a:endParaRPr lang="en-US" dirty="0"/>
          </a:p>
          <a:p>
            <a:r>
              <a:rPr lang="zh-CN" dirty="0"/>
              <a:t>同时区分内部去重和评测去污染。前者主要控制训练冗余，后者针对训练与测试之间的信息泄漏。做完这些处理，怎样知道语料真的更好？下一页看训练实验。</a:t>
            </a:r>
            <a:endParaRPr lang="zh-CN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[先讲图中固定 1T 的比较，再讲增加到 2T；不要混成同一种收益。]</a:t>
            </a:r>
            <a:endParaRPr lang="zh-CN" dirty="0"/>
          </a:p>
          <a:p>
            <a:endParaRPr lang="en-US" dirty="0"/>
          </a:p>
          <a:p>
            <a:r>
              <a:rPr lang="zh-CN" dirty="0"/>
              <a:t>这组图来自DeepSeek的</a:t>
            </a:r>
            <a:r>
              <a:rPr lang="en-US" altLang="zh-CN" dirty="0"/>
              <a:t>1</a:t>
            </a:r>
            <a:r>
              <a:rPr lang="zh-CN" dirty="0"/>
              <a:t>B模型实验，不是最终</a:t>
            </a:r>
            <a:r>
              <a:rPr lang="en-US" altLang="zh-CN" dirty="0"/>
              <a:t>16</a:t>
            </a:r>
            <a:r>
              <a:rPr lang="zh-CN" dirty="0"/>
              <a:t>B或</a:t>
            </a:r>
            <a:r>
              <a:rPr lang="en-US" altLang="zh-CN" dirty="0"/>
              <a:t>236</a:t>
            </a:r>
            <a:r>
              <a:rPr lang="zh-CN" dirty="0"/>
              <a:t>B的模型。训练量都固定为一万亿token时，从旧语料换到新语料，HumanEval从</a:t>
            </a:r>
            <a:r>
              <a:rPr lang="en-US" altLang="zh-CN" dirty="0"/>
              <a:t>30.5</a:t>
            </a:r>
            <a:r>
              <a:rPr lang="zh-CN" dirty="0"/>
              <a:t>到</a:t>
            </a:r>
            <a:r>
              <a:rPr lang="en-US" altLang="zh-CN" dirty="0"/>
              <a:t>36</a:t>
            </a:r>
            <a:r>
              <a:rPr lang="zh-CN" dirty="0"/>
              <a:t>，MBPP从</a:t>
            </a:r>
            <a:r>
              <a:rPr lang="en-US" altLang="zh-CN" dirty="0"/>
              <a:t>44.6</a:t>
            </a:r>
            <a:r>
              <a:rPr lang="zh-CN" dirty="0"/>
              <a:t>到</a:t>
            </a:r>
            <a:r>
              <a:rPr lang="en-US" altLang="zh-CN" dirty="0"/>
              <a:t>49</a:t>
            </a:r>
            <a:r>
              <a:rPr lang="zh-CN" dirty="0"/>
              <a:t>，分别增加</a:t>
            </a:r>
            <a:r>
              <a:rPr lang="en-US" altLang="zh-CN" dirty="0"/>
              <a:t>5.5</a:t>
            </a:r>
            <a:r>
              <a:rPr lang="zh-CN" dirty="0"/>
              <a:t>和</a:t>
            </a:r>
            <a:r>
              <a:rPr lang="en-US" altLang="zh-CN" dirty="0"/>
              <a:t>4.4</a:t>
            </a:r>
            <a:r>
              <a:rPr altLang="en-US" dirty="0"/>
              <a:t>个</a:t>
            </a:r>
            <a:r>
              <a:rPr lang="zh-CN" dirty="0"/>
              <a:t>百分点。</a:t>
            </a:r>
            <a:endParaRPr lang="zh-CN" dirty="0"/>
          </a:p>
          <a:p>
            <a:endParaRPr lang="en-US" dirty="0"/>
          </a:p>
          <a:p>
            <a:r>
              <a:rPr lang="zh-CN" dirty="0"/>
              <a:t>再把新语料的训练量增加到两万亿token，得到</a:t>
            </a:r>
            <a:r>
              <a:rPr lang="en-US" altLang="zh-CN" dirty="0"/>
              <a:t>37.2</a:t>
            </a:r>
            <a:r>
              <a:rPr lang="zh-CN" dirty="0"/>
              <a:t>和</a:t>
            </a:r>
            <a:r>
              <a:rPr lang="en-US" altLang="zh-CN" dirty="0"/>
              <a:t>54</a:t>
            </a:r>
            <a:r>
              <a:rPr lang="zh-CN" dirty="0"/>
              <a:t>。这个现象回答的是训练更多</a:t>
            </a:r>
            <a:r>
              <a:rPr lang="zh-CN" dirty="0"/>
              <a:t>数据有什么收益，不能把全部变化归因于筛选。</a:t>
            </a:r>
            <a:endParaRPr lang="zh-CN" dirty="0"/>
          </a:p>
          <a:p>
            <a:endParaRPr lang="zh-CN" dirty="0"/>
          </a:p>
          <a:p>
            <a:r>
              <a:rPr lang="zh-CN" dirty="0"/>
              <a:t>Qwen也用</a:t>
            </a:r>
            <a:r>
              <a:rPr lang="en-US" altLang="zh-CN" dirty="0"/>
              <a:t>1.5 </a:t>
            </a:r>
            <a:r>
              <a:rPr lang="zh-CN" dirty="0"/>
              <a:t>B模型做筛选实验，报告的HumanEval与MBPP平均表现从</a:t>
            </a:r>
            <a:r>
              <a:rPr lang="en-US" altLang="zh-CN" dirty="0"/>
              <a:t>41.6</a:t>
            </a:r>
            <a:r>
              <a:rPr lang="zh-CN" dirty="0"/>
              <a:t>到</a:t>
            </a:r>
            <a:r>
              <a:rPr lang="en-US" altLang="zh-CN" dirty="0"/>
              <a:t>46.8</a:t>
            </a:r>
            <a:r>
              <a:rPr lang="zh-CN" dirty="0"/>
              <a:t>。</a:t>
            </a:r>
            <a:endParaRPr lang="zh-CN" dirty="0"/>
          </a:p>
          <a:p>
            <a:endParaRPr lang="en-US" dirty="0"/>
          </a:p>
          <a:p>
            <a:r>
              <a:rPr lang="zh-CN" dirty="0"/>
              <a:t>小模型实验能够帮助决定是否扩大某个方案，但不能精确分出每条过滤规则的贡献，也不保证大模型按相同比例提高。</a:t>
            </a:r>
            <a:endParaRPr lang="zh-CN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现在已经有了分桶后的材料，接下来要决定模型训练时到底喂给模型什么数据。采样比例不必等于硬盘上的存储比例。因为</a:t>
            </a:r>
            <a:r>
              <a:rPr lang="zh-CN" dirty="0"/>
              <a:t>有可能某类数据少，但是它质量高，我们就可以重复采样；某类数据很多，我们也可以通过少采样的</a:t>
            </a:r>
            <a:r>
              <a:rPr lang="zh-CN" dirty="0"/>
              <a:t>方式降低权重。因此需要区分三个量：收集到了多少不同材料，总共消费多少token，同一材料被看到多少遍。</a:t>
            </a:r>
            <a:endParaRPr lang="zh-CN" dirty="0"/>
          </a:p>
          <a:p>
            <a:endParaRPr lang="en-US" dirty="0"/>
          </a:p>
          <a:p>
            <a:r>
              <a:rPr lang="zh-CN" dirty="0"/>
              <a:t>Qwen采用七成代码、两成文本、一成数学；DeepSeek是六成代码、三成文本、一成数学。这些是总体配方，不意味着每一个batch都必须精确满足这个比例。</a:t>
            </a:r>
            <a:endParaRPr lang="zh-CN" dirty="0"/>
          </a:p>
          <a:p>
            <a:endParaRPr lang="en-US" dirty="0"/>
          </a:p>
          <a:p>
            <a:r>
              <a:rPr lang="zh-CN" dirty="0"/>
              <a:t>两组比例不能直接比较谁更优，因为模型、具体语料与训练预算不同。只能仅供参考。接下来呢，</a:t>
            </a:r>
            <a:r>
              <a:rPr lang="zh-CN" dirty="0"/>
              <a:t>我们看Qwen为什么没有把所有预算都给代码。</a:t>
            </a:r>
            <a:endParaRPr lang="zh-CN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这页是Qwen</a:t>
            </a:r>
            <a:r>
              <a:rPr lang="en-US" altLang="zh-CN" dirty="0"/>
              <a:t> 7B</a:t>
            </a:r>
            <a:r>
              <a:rPr lang="zh-CN" dirty="0"/>
              <a:t>配比实验里的两组数据。纯代码与</a:t>
            </a:r>
            <a:r>
              <a:rPr lang="en-US" altLang="zh-CN" dirty="0"/>
              <a:t>7:2:1</a:t>
            </a:r>
            <a:r>
              <a:rPr lang="zh-CN" dirty="0"/>
              <a:t>相比，Common从四十九点八变成四十八点三，BCB从</a:t>
            </a:r>
            <a:r>
              <a:rPr lang="en-US" altLang="zh-CN" dirty="0"/>
              <a:t>40.3</a:t>
            </a:r>
            <a:r>
              <a:rPr lang="zh-CN" dirty="0"/>
              <a:t>变成</a:t>
            </a:r>
            <a:r>
              <a:rPr lang="en-US" altLang="zh-CN" dirty="0"/>
              <a:t>38.3</a:t>
            </a:r>
            <a:r>
              <a:rPr lang="zh-CN" dirty="0"/>
              <a:t>，并没有全面提高代码分数。</a:t>
            </a:r>
            <a:endParaRPr lang="zh-CN" dirty="0"/>
          </a:p>
          <a:p>
            <a:endParaRPr lang="en-US" dirty="0"/>
          </a:p>
          <a:p>
            <a:r>
              <a:rPr lang="zh-CN" dirty="0"/>
              <a:t>但是数学和通用指标明显改善。MATH从</a:t>
            </a:r>
            <a:r>
              <a:rPr lang="en-US" altLang="zh-CN" dirty="0"/>
              <a:t>10.3</a:t>
            </a:r>
            <a:r>
              <a:rPr lang="zh-CN" dirty="0"/>
              <a:t>到</a:t>
            </a:r>
            <a:r>
              <a:rPr lang="en-US" altLang="zh-CN" dirty="0"/>
              <a:t>33.2</a:t>
            </a:r>
            <a:r>
              <a:rPr lang="zh-CN" dirty="0"/>
              <a:t>，GSM8K从</a:t>
            </a:r>
            <a:r>
              <a:rPr lang="en-US" altLang="zh-CN" dirty="0"/>
              <a:t>23.8</a:t>
            </a:r>
            <a:r>
              <a:rPr lang="zh-CN" dirty="0"/>
              <a:t>到</a:t>
            </a:r>
            <a:r>
              <a:rPr lang="en-US" altLang="zh-CN" dirty="0"/>
              <a:t>64.5</a:t>
            </a:r>
            <a:r>
              <a:rPr lang="zh-CN" dirty="0"/>
              <a:t>，MMLU从</a:t>
            </a:r>
            <a:r>
              <a:rPr lang="en-US" altLang="zh-CN" dirty="0"/>
              <a:t>42.8</a:t>
            </a:r>
            <a:r>
              <a:rPr lang="zh-CN" dirty="0"/>
              <a:t>到</a:t>
            </a:r>
            <a:r>
              <a:rPr lang="en-US" altLang="zh-CN" dirty="0"/>
              <a:t>62.9</a:t>
            </a:r>
            <a:r>
              <a:rPr lang="zh-CN" dirty="0"/>
              <a:t>。所以更准确地说，这个混合方案以部分代码指标的取舍换取了更好的综合表现，而不是证明数学材料一定提高每项代码能力。但是加了数学材料之后呢，</a:t>
            </a:r>
            <a:r>
              <a:rPr lang="en-US" altLang="zh-CN" dirty="0"/>
              <a:t>coder</a:t>
            </a:r>
            <a:r>
              <a:rPr altLang="en-US" dirty="0"/>
              <a:t>的综合能力确实表现会更好，这也说明一个通用代码助手，其代码专项能力只是其中一部分，其余的能力也很重要。</a:t>
            </a:r>
            <a:endParaRPr lang="zh-CN" dirty="0"/>
          </a:p>
          <a:p>
            <a:endParaRPr lang="en-US" dirty="0"/>
          </a:p>
          <a:p>
            <a:r>
              <a:rPr lang="zh-CN" dirty="0"/>
              <a:t>到这里，我们得到的是可按配方采样的语料。下一步要把它变成模型能接收的训练输入。</a:t>
            </a:r>
            <a:endParaRPr lang="zh-CN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[依次指源码、token 片段、词表编号三行。]</a:t>
            </a:r>
            <a:endParaRPr lang="zh-CN" dirty="0"/>
          </a:p>
          <a:p>
            <a:endParaRPr lang="en-US" dirty="0"/>
          </a:p>
          <a:p>
            <a:r>
              <a:rPr lang="zh-CN" dirty="0"/>
              <a:t>先看一行很短的代码，return x</a:t>
            </a:r>
            <a:r>
              <a:rPr lang="en-US" altLang="zh-CN" dirty="0"/>
              <a:t>+1</a:t>
            </a:r>
            <a:r>
              <a:rPr lang="zh-CN" dirty="0"/>
              <a:t>。模型并不是直接接收一个抽象语法树，也不是接收运行后的结果。源代码首先作为文本送入tokenizer，变成token片段，再映射为词表中的编号。编号经过embedding查表，形成进入Transformer的向量序列。</a:t>
            </a:r>
            <a:endParaRPr lang="zh-CN" dirty="0"/>
          </a:p>
          <a:p>
            <a:endParaRPr lang="en-US" dirty="0"/>
          </a:p>
          <a:p>
            <a:r>
              <a:rPr lang="zh-CN" dirty="0"/>
              <a:t>这里的切分和</a:t>
            </a:r>
            <a:r>
              <a:rPr lang="en-US" altLang="zh-CN" dirty="0"/>
              <a:t>17</a:t>
            </a:r>
            <a:r>
              <a:rPr lang="zh-CN" dirty="0"/>
              <a:t>、</a:t>
            </a:r>
            <a:r>
              <a:rPr lang="en-US" altLang="zh-CN" dirty="0"/>
              <a:t>42</a:t>
            </a:r>
            <a:r>
              <a:rPr lang="zh-CN" dirty="0"/>
              <a:t>、</a:t>
            </a:r>
            <a:r>
              <a:rPr lang="en-US" altLang="zh-CN" dirty="0"/>
              <a:t>9</a:t>
            </a:r>
            <a:r>
              <a:rPr lang="zh-CN" dirty="0"/>
              <a:t>、</a:t>
            </a:r>
            <a:r>
              <a:rPr lang="en-US" altLang="zh-CN" dirty="0"/>
              <a:t>31</a:t>
            </a:r>
            <a:r>
              <a:rPr lang="zh-CN" dirty="0"/>
              <a:t>这些编号是人为设定，不能当成Qwen或者DeepSeek真实输出。真实tokenizer可能把字符合并成不同片段。</a:t>
            </a:r>
            <a:endParaRPr lang="zh-CN" dirty="0"/>
          </a:p>
          <a:p>
            <a:endParaRPr lang="en-US" dirty="0"/>
          </a:p>
          <a:p>
            <a:r>
              <a:rPr lang="zh-CN" dirty="0"/>
              <a:t>词表编号本身没有大小上的语义。</a:t>
            </a:r>
            <a:r>
              <a:rPr lang="en-US" altLang="zh-CN" dirty="0"/>
              <a:t>42</a:t>
            </a:r>
            <a:r>
              <a:rPr lang="zh-CN" dirty="0"/>
              <a:t>不表示这个token比</a:t>
            </a:r>
            <a:r>
              <a:rPr lang="en-US" altLang="zh-CN" dirty="0"/>
              <a:t>17</a:t>
            </a:r>
            <a:r>
              <a:rPr lang="zh-CN" dirty="0"/>
              <a:t>更复杂，它只是索引。</a:t>
            </a:r>
            <a:r>
              <a:rPr lang="en-US" altLang="zh-CN" dirty="0"/>
              <a:t>token</a:t>
            </a:r>
            <a:r>
              <a:rPr altLang="en-US" dirty="0"/>
              <a:t>经过</a:t>
            </a:r>
            <a:r>
              <a:rPr lang="zh-CN" dirty="0"/>
              <a:t>embedding层</a:t>
            </a:r>
            <a:r>
              <a:rPr lang="zh-CN" dirty="0"/>
              <a:t>得到对应向量，再结合位置与上下文处理。这样，代码文本就进入了大家熟悉的Transformer计算过程。</a:t>
            </a:r>
            <a:endParaRPr lang="zh-CN" dirty="0"/>
          </a:p>
          <a:p>
            <a:endParaRPr lang="en-US" dirty="0"/>
          </a:p>
          <a:p>
            <a:r>
              <a:rPr lang="zh-CN" dirty="0"/>
              <a:t>重要的是，变量名、标点和空白都要通过token表达，一个单词不一定是一个token。于是代码预训练也需要处理序列长度，而原始文件恰恰长短不一。下一页看怎样把它们放进batch。</a:t>
            </a:r>
            <a:endParaRPr lang="zh-CN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[先讲上方两行 padding，再讲下方 packing。]</a:t>
            </a:r>
            <a:endParaRPr lang="zh-CN" dirty="0"/>
          </a:p>
          <a:p>
            <a:endParaRPr lang="en-US" dirty="0"/>
          </a:p>
          <a:p>
            <a:r>
              <a:rPr lang="zh-CN" dirty="0"/>
              <a:t>如果文件长短不一样，我们该怎么组织成训练序列</a:t>
            </a:r>
            <a:r>
              <a:rPr lang="zh-CN" dirty="0"/>
              <a:t>呢？</a:t>
            </a:r>
            <a:endParaRPr lang="zh-CN" dirty="0"/>
          </a:p>
          <a:p>
            <a:endParaRPr lang="zh-CN" dirty="0"/>
          </a:p>
          <a:p>
            <a:r>
              <a:rPr lang="zh-CN" dirty="0"/>
              <a:t>先看padding。文件A比较短，后面补PAD；文件B长一些，需要补的部分少一些。这样可以组成形状一致的计算输入，但填充位置本身没有提供新的代码信息。</a:t>
            </a:r>
            <a:endParaRPr lang="zh-CN" dirty="0"/>
          </a:p>
          <a:p>
            <a:endParaRPr lang="en-US" dirty="0"/>
          </a:p>
          <a:p>
            <a:r>
              <a:rPr lang="zh-CN" dirty="0"/>
              <a:t>packing把多个短文件放入一条较长序列，中间保留EOS等边界标记，减少填充浪费。长文件则需要长度处理，例如切分；切分可能损失上下文，需要结合训练目标安排。</a:t>
            </a:r>
            <a:endParaRPr lang="zh-CN" dirty="0"/>
          </a:p>
          <a:p>
            <a:endParaRPr lang="en-US" dirty="0"/>
          </a:p>
          <a:p>
            <a:r>
              <a:rPr lang="zh-CN" dirty="0"/>
              <a:t>边界标记不自动等于阻断注意力。是否允许跨文档attention，以及哪些位置参与loss，需要看具体实现。论文中没有披露具体的细节，我们也不过多深究。</a:t>
            </a:r>
            <a:endParaRPr lang="zh-CN" dirty="0"/>
          </a:p>
          <a:p>
            <a:endParaRPr lang="zh-CN" dirty="0"/>
          </a:p>
          <a:p>
            <a:r>
              <a:rPr dirty="0">
                <a:sym typeface="+mn-ea"/>
              </a:rPr>
              <a:t>接下来</a:t>
            </a:r>
            <a:r>
              <a:rPr dirty="0">
                <a:sym typeface="+mn-ea"/>
              </a:rPr>
              <a:t>我们看有效token位置上，监督标签怎样构造。</a:t>
            </a:r>
            <a:endParaRPr lang="zh-CN" dirty="0"/>
          </a:p>
          <a:p>
            <a:endParaRPr lang="zh-CN" dirty="0"/>
          </a:p>
          <a:p>
            <a:endParaRPr lang="zh-CN" dirty="0"/>
          </a:p>
          <a:p>
            <a:r>
              <a:rPr lang="zh-CN" dirty="0"/>
              <a:t>（</a:t>
            </a:r>
            <a:r>
              <a:rPr lang="zh-CN" dirty="0"/>
              <a:t>下面不一定</a:t>
            </a:r>
            <a:r>
              <a:rPr lang="zh-CN" dirty="0"/>
              <a:t>要讲）</a:t>
            </a:r>
            <a:endParaRPr lang="en-US" dirty="0"/>
          </a:p>
          <a:p>
            <a:r>
              <a:rPr lang="zh-CN" dirty="0"/>
              <a:t>可以把两个最容易混淆的mask分别理解成两个问题：attention mask问的是“这个位置允许读取谁的信息”；loss mask问的是“这个位置的预测，要不要算进训练成绩”。一个位置不计loss，并不自动意味着其他位置看不到它。EOS也只是一个边界token，本身不会替我们完成所有隔离操作。</a:t>
            </a:r>
            <a:endParaRPr lang="zh-CN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[沿每个向下箭头讲输入与目标，再重点指预测 1 的那一列。]</a:t>
            </a:r>
            <a:endParaRPr lang="zh-CN" dirty="0"/>
          </a:p>
          <a:p>
            <a:endParaRPr lang="en-US" dirty="0"/>
          </a:p>
          <a:p>
            <a:r>
              <a:rPr lang="zh-CN" dirty="0"/>
              <a:t>这次把序列写成return、x、加号、</a:t>
            </a:r>
            <a:r>
              <a:rPr lang="en-US" altLang="zh-CN" dirty="0"/>
              <a:t>1</a:t>
            </a:r>
            <a:r>
              <a:rPr lang="zh-CN" dirty="0"/>
              <a:t>和结束符。上面一行是输入，下面一行是对应的下一个token：看到return预测x，看到return和x预测加号，看到前面三个token预测</a:t>
            </a:r>
            <a:r>
              <a:rPr lang="en-US" altLang="zh-CN" dirty="0"/>
              <a:t>1</a:t>
            </a:r>
            <a:r>
              <a:rPr lang="zh-CN" dirty="0"/>
              <a:t>，最后预测结束符。</a:t>
            </a:r>
            <a:endParaRPr lang="zh-CN" dirty="0"/>
          </a:p>
          <a:p>
            <a:endParaRPr lang="en-US" dirty="0"/>
          </a:p>
          <a:p>
            <a:r>
              <a:rPr lang="zh-CN" dirty="0"/>
              <a:t>因此，已有代码本身就提供监督，不需要人为给每份源文件写一条标准回答。这也就是我们所</a:t>
            </a:r>
            <a:r>
              <a:rPr lang="zh-CN" dirty="0"/>
              <a:t>学到的自监督</a:t>
            </a:r>
            <a:r>
              <a:rPr lang="zh-CN" dirty="0"/>
              <a:t>学习。</a:t>
            </a:r>
            <a:endParaRPr lang="zh-CN" dirty="0"/>
          </a:p>
          <a:p>
            <a:endParaRPr lang="en-US" dirty="0"/>
          </a:p>
          <a:p>
            <a:r>
              <a:rPr lang="zh-CN" dirty="0"/>
              <a:t>还有一个训练和生成的区别：训练中所有真实token已知，可以一次前向并行计算多个位置的预测，但</a:t>
            </a:r>
            <a:r>
              <a:rPr lang="en-US" altLang="zh-CN" dirty="0"/>
              <a:t>attention </a:t>
            </a:r>
            <a:r>
              <a:rPr lang="zh-CN" dirty="0"/>
              <a:t>mask仍然禁止每个位置看到未来。所以不用担心训练时会</a:t>
            </a:r>
            <a:r>
              <a:rPr lang="zh-CN" dirty="0"/>
              <a:t>偷看答案。</a:t>
            </a:r>
            <a:endParaRPr lang="zh-CN" dirty="0"/>
          </a:p>
          <a:p>
            <a:endParaRPr lang="zh-CN" dirty="0"/>
          </a:p>
          <a:p>
            <a:r>
              <a:rPr lang="zh-CN" dirty="0"/>
              <a:t>明确了标签以后，就可以计算损失、更新权重。例如模型在第一个位置把x预测错了，这次训练里后面位置的输入仍然是真实的x，而不是把刚才预测错的token接回去。推理生成时则不同，后面的上下文会包含模型自己生成的结果。把这个区别记住，就不容易把训练时的并行预测想成一次完整的代码采样。</a:t>
            </a:r>
            <a:endParaRPr lang="zh-CN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[先讲顶部前向过程，再讲中间公式，最后落到底部参数更新。]</a:t>
            </a:r>
            <a:endParaRPr lang="zh-CN" dirty="0"/>
          </a:p>
          <a:p>
            <a:endParaRPr lang="en-US" dirty="0"/>
          </a:p>
          <a:p>
            <a:r>
              <a:rPr lang="zh-CN" dirty="0"/>
              <a:t>token batch经过模型，得到每个位置对词表的logits，转换成预测概率，再与目标token计算交叉熵。</a:t>
            </a:r>
            <a:endParaRPr lang="en-US" dirty="0"/>
          </a:p>
          <a:p>
            <a:endParaRPr lang="en-US" dirty="0"/>
          </a:p>
          <a:p>
            <a:r>
              <a:rPr lang="zh-CN" dirty="0"/>
              <a:t>接着反向传播计算梯度，由AdamW等优化器更新权重，这就完成了从文本到参数变化的连接。</a:t>
            </a:r>
            <a:endParaRPr lang="zh-CN" dirty="0"/>
          </a:p>
          <a:p>
            <a:endParaRPr lang="en-US" dirty="0"/>
          </a:p>
          <a:p>
            <a:r>
              <a:rPr lang="zh-CN" dirty="0"/>
              <a:t>也就是说，一份代码没有被原封不动地塞进参数里。它先变成一个</a:t>
            </a:r>
            <a:r>
              <a:rPr lang="en-US" altLang="zh-CN" dirty="0"/>
              <a:t>next token prediction</a:t>
            </a:r>
            <a:r>
              <a:rPr altLang="en-US" dirty="0"/>
              <a:t>的</a:t>
            </a:r>
            <a:r>
              <a:rPr lang="zh-CN" dirty="0"/>
              <a:t>问题，这些问题产生梯度，</a:t>
            </a:r>
            <a:r>
              <a:rPr lang="zh-CN" dirty="0"/>
              <a:t>参数更新影响后续预测。</a:t>
            </a:r>
            <a:endParaRPr lang="zh-CN" dirty="0"/>
          </a:p>
          <a:p>
            <a:endParaRPr lang="en-US" dirty="0"/>
          </a:p>
          <a:p>
            <a:r>
              <a:rPr lang="zh-CN" dirty="0"/>
              <a:t>注意这里没有自动执行程序。已有文本里的下一个token提供监督，不是测试通过率直接当奖励。因此loss下降与代码满足需求是相关但不同的事情。执行反馈怎样进入训练，是下一场的问题。下面看同一个自回归目标还可以怎样组织任务。</a:t>
            </a:r>
            <a:endParaRPr lang="zh-CN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[先说明字母，再逐步计算灰底中的例子；不要一口气念完所有数字。]</a:t>
            </a:r>
            <a:endParaRPr lang="zh-CN" dirty="0"/>
          </a:p>
          <a:p>
            <a:endParaRPr lang="en-US" dirty="0"/>
          </a:p>
          <a:p>
            <a:r>
              <a:rPr lang="zh-CN" dirty="0"/>
              <a:t>我们已经知道一次batch怎样提供监督，再看训练规模怎么算。</a:t>
            </a:r>
            <a:endParaRPr lang="zh-CN" dirty="0"/>
          </a:p>
          <a:p>
            <a:endParaRPr lang="zh-CN" dirty="0"/>
          </a:p>
          <a:p>
            <a:r>
              <a:rPr lang="zh-CN" dirty="0"/>
              <a:t>我们假设D是数据并行数</a:t>
            </a:r>
            <a:r>
              <a:rPr lang="zh-CN" dirty="0"/>
              <a:t>量，b是每副本的micro-batch序列条数，A是梯度累积次数。三个相乘，得到一次优化器更新所对应的全局序列数。再乘长度和更新步数，得到近似训练token量。</a:t>
            </a:r>
            <a:endParaRPr lang="zh-CN" dirty="0"/>
          </a:p>
          <a:p>
            <a:endParaRPr lang="en-US" dirty="0"/>
          </a:p>
          <a:p>
            <a:r>
              <a:rPr lang="zh-CN" dirty="0"/>
              <a:t>这里专门例子。比如说，我们有</a:t>
            </a:r>
            <a:r>
              <a:rPr lang="en-US" altLang="zh-CN" dirty="0"/>
              <a:t>8</a:t>
            </a:r>
            <a:r>
              <a:rPr altLang="en-US" dirty="0"/>
              <a:t>个</a:t>
            </a:r>
            <a:r>
              <a:rPr lang="zh-CN" dirty="0"/>
              <a:t>数据并行副本，每副本每次两条序列，累积四次再更新，就相当于一次更新</a:t>
            </a:r>
            <a:r>
              <a:rPr lang="en-US" altLang="zh-CN" dirty="0"/>
              <a:t>8*2*4=64</a:t>
            </a:r>
            <a:r>
              <a:rPr lang="zh-CN" dirty="0"/>
              <a:t>条。每条长度</a:t>
            </a:r>
            <a:r>
              <a:rPr lang="en-US" altLang="zh-CN" dirty="0"/>
              <a:t>8192</a:t>
            </a:r>
            <a:r>
              <a:rPr lang="zh-CN" dirty="0"/>
              <a:t>，总共五十二万四千二百八十八token；一千次更新就是约五点二四亿token。</a:t>
            </a:r>
            <a:endParaRPr lang="zh-CN" dirty="0"/>
          </a:p>
          <a:p>
            <a:endParaRPr lang="en-US" dirty="0"/>
          </a:p>
          <a:p>
            <a:r>
              <a:rPr lang="zh-CN" dirty="0"/>
              <a:t>不要把数据并行副本数当作总GPU数，单个副本内部还可能用其他并行方式。梯度累积也不是每个micro-batch都更新权重，而是累积后统一更新。如果包含PAD，序列长度乘条数算的是名义</a:t>
            </a:r>
            <a:r>
              <a:rPr lang="en-US" altLang="zh-CN" dirty="0"/>
              <a:t>token</a:t>
            </a:r>
            <a:r>
              <a:rPr altLang="en-US" dirty="0"/>
              <a:t>量</a:t>
            </a:r>
            <a:r>
              <a:rPr lang="zh-CN" dirty="0"/>
              <a:t>，有效token要按mask另算。这些口径可能有所不同，注意区分</a:t>
            </a:r>
            <a:r>
              <a:rPr lang="zh-CN" dirty="0"/>
              <a:t>可以帮助我们读懂报告中的训练量。</a:t>
            </a:r>
            <a:endParaRPr lang="zh-CN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一场训练从初始checkpoint开始，重复采样、前向、反向与更新，并定期保存权重和训练状态。并行训练帮助容纳模型、提高吞吐，但不改变NTP的核心目标。</a:t>
            </a:r>
            <a:endParaRPr lang="zh-CN" dirty="0"/>
          </a:p>
          <a:p>
            <a:endParaRPr lang="en-US" dirty="0"/>
          </a:p>
          <a:p>
            <a:r>
              <a:rPr lang="zh-CN" dirty="0"/>
              <a:t>优化配置中，AdamW维护梯度相关统计并施加权重衰减。学习率控制更新尺度，通常安排warmup和后续衰减。DeepSeek报告中的两个beta是零点九和零点九五，权重衰减零点一，warmup两千步，之后余弦下降到初始学习率的十分之一。这里是理解作者的实际设置，不是推荐所有项目照搬。</a:t>
            </a:r>
            <a:endParaRPr lang="zh-CN" dirty="0"/>
          </a:p>
          <a:p>
            <a:endParaRPr lang="en-US" dirty="0"/>
          </a:p>
          <a:p>
            <a:r>
              <a:rPr lang="zh-CN" dirty="0"/>
              <a:t>监控分成两类。训练和验证loss帮助检查优化是否正常；下游任务评测检查代码能力。定期checkpoint让我们能够恢复和比较不同阶段，不能只保留一个最终分数。</a:t>
            </a:r>
            <a:endParaRPr lang="zh-CN" dirty="0"/>
          </a:p>
          <a:p>
            <a:endParaRPr lang="zh-CN" dirty="0"/>
          </a:p>
          <a:p>
            <a:r>
              <a:rPr lang="zh-CN" dirty="0"/>
              <a:t>到这里，怎么做基本</a:t>
            </a:r>
            <a:r>
              <a:rPr lang="zh-CN" dirty="0"/>
              <a:t>训练已经讲完整了。下面看文件级训练为什么还不够覆盖项目场景。</a:t>
            </a:r>
            <a:endParaRPr lang="zh-CN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左边是最自然的续写：已有函数签名，让模型从这里往后写。普通左到右预训练自然覆盖这种形式。但在编辑器里，常常前后代码都已经存在，只是中间代码需要</a:t>
            </a:r>
            <a:r>
              <a:rPr lang="zh-CN" dirty="0"/>
              <a:t>补全。</a:t>
            </a:r>
            <a:endParaRPr lang="zh-CN" dirty="0"/>
          </a:p>
          <a:p>
            <a:endParaRPr lang="en-US" dirty="0"/>
          </a:p>
          <a:p>
            <a:r>
              <a:rPr lang="zh-CN" dirty="0"/>
              <a:t>右边</a:t>
            </a:r>
            <a:r>
              <a:rPr lang="zh-CN" dirty="0"/>
              <a:t>代码框中的断言已经写好，它是输入的一部分，可以帮助约束补全。问题就在于，原始文件按顺序训练时，模型预测中间实现，还没有看到后面的断言。</a:t>
            </a:r>
            <a:endParaRPr lang="zh-CN" dirty="0"/>
          </a:p>
          <a:p>
            <a:endParaRPr lang="en-US" dirty="0"/>
          </a:p>
          <a:p>
            <a:r>
              <a:rPr lang="zh-CN" dirty="0"/>
              <a:t>怎样让模型训练时给定前后文、只补中间的输入？那我们就需要知道另一种组织方式，FIM，这种</a:t>
            </a:r>
            <a:r>
              <a:rPr lang="zh-CN" dirty="0"/>
              <a:t>方式不需要改变模型</a:t>
            </a:r>
            <a:r>
              <a:rPr lang="zh-CN" dirty="0"/>
              <a:t>输出的基本结构，而是重新排列训练序列。</a:t>
            </a:r>
            <a:endParaRPr lang="zh-CN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[同一段代码只讲一次，然后用右侧 P/M/S 顺序解释变化。]</a:t>
            </a:r>
            <a:endParaRPr lang="zh-CN" dirty="0"/>
          </a:p>
          <a:p>
            <a:endParaRPr lang="en-US" dirty="0"/>
          </a:p>
          <a:p>
            <a:r>
              <a:rPr lang="zh-CN" dirty="0"/>
              <a:t>把代码切成前缀P、中间M、后缀S。普通NTP按P、M、S训练，所以生成M时只能利用P。PSM形式的FIM则先放P，再放S，最后放M，并通过边界标记说明三部分的身份。于是模型生成M时，前后文都已经进入可见上下文。</a:t>
            </a:r>
            <a:endParaRPr lang="zh-CN" dirty="0"/>
          </a:p>
          <a:p>
            <a:endParaRPr lang="en-US" dirty="0"/>
          </a:p>
          <a:p>
            <a:r>
              <a:rPr lang="zh-CN" dirty="0"/>
              <a:t>下方损失仍然是标准自回归负对数似然。我们没有改成双向attention，也没有让模型偷看未来，只是把真实输入条件提前给它。</a:t>
            </a:r>
            <a:endParaRPr lang="zh-CN" dirty="0"/>
          </a:p>
          <a:p>
            <a:endParaRPr lang="en-US" dirty="0"/>
          </a:p>
          <a:p>
            <a:r>
              <a:rPr lang="zh-CN" dirty="0"/>
              <a:t>Qwen同时使用NTP与FIM；DeepSeek</a:t>
            </a:r>
            <a:r>
              <a:rPr lang="en-US" altLang="zh-CN" dirty="0"/>
              <a:t> 16</a:t>
            </a:r>
            <a:r>
              <a:rPr lang="zh-CN" dirty="0"/>
              <a:t>B模型采用</a:t>
            </a:r>
            <a:r>
              <a:rPr lang="en-US" altLang="zh-CN" dirty="0"/>
              <a:t>0.5</a:t>
            </a:r>
            <a:r>
              <a:rPr altLang="en-US" dirty="0"/>
              <a:t>比例</a:t>
            </a:r>
            <a:r>
              <a:rPr lang="zh-CN" dirty="0"/>
              <a:t>的PSM，</a:t>
            </a:r>
            <a:r>
              <a:rPr lang="en-US" altLang="zh-CN" dirty="0"/>
              <a:t>236</a:t>
            </a:r>
            <a:r>
              <a:rPr lang="zh-CN" dirty="0"/>
              <a:t>B模型只用NTP。因此FIM是针对输入场景的设计，不是所有强模型统一的必选项。评价时既要看编辑补全，也要检查普通生成是否受影响。下面把样本和实际训练规模连起来。</a:t>
            </a:r>
            <a:endParaRPr lang="zh-CN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回顾刚才的过程，我们把混合语料组织成NTP或FIM样本，持续更新权重，让模型接触实现、API、文档和文件内结构。这时得到的是文件级代码底座。</a:t>
            </a:r>
            <a:endParaRPr lang="zh-CN" dirty="0"/>
          </a:p>
          <a:p>
            <a:endParaRPr lang="en-US" dirty="0"/>
          </a:p>
          <a:p>
            <a:r>
              <a:rPr lang="zh-CN" dirty="0"/>
              <a:t>但看右边，当前样本只告诉我们从utils导入normalize，再调用它。这个函数是否忽略大小写、是否读取其他配置，定义可能根本不在输入里。模型可以依据已学模式猜测，却不能从不存在的信息中确定项目约定。</a:t>
            </a:r>
            <a:endParaRPr lang="zh-CN" dirty="0"/>
          </a:p>
          <a:p>
            <a:endParaRPr lang="en-US" dirty="0"/>
          </a:p>
          <a:p>
            <a:r>
              <a:rPr lang="zh-CN" dirty="0"/>
              <a:t>因此下一阶段很自然：把相关文件放进训练中。我们不是突然换一套神秘学习算法，而是扩大单个样本提供的信息。接下来</a:t>
            </a:r>
            <a:r>
              <a:rPr lang="zh-CN" dirty="0"/>
              <a:t>我们会用三份很短的文件，说明这种依赖。</a:t>
            </a:r>
            <a:endParaRPr lang="zh-CN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[按 config → utils → service 的顺序讲；最后指 key 与 out.append(item)。]</a:t>
            </a:r>
            <a:endParaRPr lang="zh-CN" dirty="0"/>
          </a:p>
          <a:p>
            <a:endParaRPr lang="en-US" dirty="0"/>
          </a:p>
          <a:p>
            <a:r>
              <a:rPr lang="zh-CN" dirty="0"/>
              <a:t>先看配置文件，大小写不敏感被设为真。工具函数normalize读取配置，对字符串做casefold。服务函数就需要用归一化后的key判断重复，但把原始item放进结果，才能保留第一次出现的原始写法。</a:t>
            </a:r>
            <a:endParaRPr lang="zh-CN" dirty="0"/>
          </a:p>
          <a:p>
            <a:endParaRPr lang="en-US" dirty="0"/>
          </a:p>
          <a:p>
            <a:r>
              <a:rPr lang="zh-CN" dirty="0"/>
              <a:t>[给听众几秒看代码，然后沿循环走一遍。]</a:t>
            </a:r>
            <a:endParaRPr lang="zh-CN" dirty="0"/>
          </a:p>
          <a:p>
            <a:endParaRPr lang="en-US" dirty="0"/>
          </a:p>
          <a:p>
            <a:r>
              <a:rPr lang="zh-CN" dirty="0"/>
              <a:t>例如先遇到大写A，把小写形式的key加入seen，把原始大写A加入输出；再遇到小写a，因为key已经出现就跳过。如果把key而不是item加入输出，就违反了保留原始写法的要求。算法很简单，但正确行为由多个文件共同规定。</a:t>
            </a:r>
            <a:endParaRPr lang="zh-CN" dirty="0"/>
          </a:p>
          <a:p>
            <a:endParaRPr lang="en-US" dirty="0"/>
          </a:p>
          <a:p>
            <a:r>
              <a:rPr lang="zh-CN" dirty="0"/>
              <a:t>箭头表示信息依赖，不是模型执行步骤。仓库级样本需要提供路径、边界和相关内容；窗口有限，选择、排序和截断会影响模型真正看到什么。下一页把这个仓库真正展开成训练序列。</a:t>
            </a:r>
            <a:endParaRPr lang="zh-CN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左边是目录，右边是序列化后的示意。我们先提供仓库信息，再为每个文件标出路径和内容边界，放入配置、工具函数和服务文件，最后组织待预测或待补全位置。</a:t>
            </a:r>
            <a:endParaRPr lang="zh-CN" dirty="0"/>
          </a:p>
          <a:p>
            <a:endParaRPr lang="en-US" dirty="0"/>
          </a:p>
          <a:p>
            <a:r>
              <a:rPr lang="zh-CN" dirty="0"/>
              <a:t>路径很有用，因为模型需要知道一个定义属于哪个文件，不能把所有片段混成没有边界的大字符串。训练仍然做语言模型预测，但预测时可利用的信息从单文件扩展到相关多文件。</a:t>
            </a:r>
            <a:endParaRPr lang="zh-CN" dirty="0"/>
          </a:p>
          <a:p>
            <a:endParaRPr lang="en-US" dirty="0"/>
          </a:p>
          <a:p>
            <a:r>
              <a:rPr lang="zh-CN" dirty="0"/>
              <a:t>这也不等于每次都能把整个仓库放进来。仓库太大时要选择和截断，相关定义如果被丢掉，哪怕</a:t>
            </a:r>
            <a:r>
              <a:rPr lang="zh-CN" dirty="0"/>
              <a:t>你样本形式上叫仓库级，也不一定有足够信号。</a:t>
            </a:r>
            <a:endParaRPr lang="zh-CN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数据侧需要组织有价值的长样本，让远距离关系出现在训练里。模型和训练侧则要处理位置分布变化。RoPE通过旋转频率把位置带入表示，调整base影响这些频率，并不只是把输入上限改成更大的数字。完整相对位置推导放在附录，不在这里展开。</a:t>
            </a:r>
            <a:endParaRPr lang="zh-CN" dirty="0"/>
          </a:p>
          <a:p>
            <a:endParaRPr lang="en-US" dirty="0"/>
          </a:p>
          <a:p>
            <a:r>
              <a:rPr lang="zh-CN" dirty="0"/>
              <a:t>Qwen把文件级</a:t>
            </a:r>
            <a:r>
              <a:rPr lang="en-US" altLang="zh-CN" dirty="0"/>
              <a:t>8</a:t>
            </a:r>
            <a:r>
              <a:rPr lang="zh-CN" dirty="0"/>
              <a:t>K训练扩展到仓库级</a:t>
            </a:r>
            <a:r>
              <a:rPr lang="en-US" altLang="zh-CN" dirty="0"/>
              <a:t>32</a:t>
            </a:r>
            <a:r>
              <a:rPr lang="zh-CN" dirty="0"/>
              <a:t>K，再结合YaRN支持</a:t>
            </a:r>
            <a:r>
              <a:rPr lang="en-US" altLang="zh-CN" dirty="0"/>
              <a:t>128</a:t>
            </a:r>
            <a:r>
              <a:rPr lang="zh-CN" dirty="0"/>
              <a:t>K。DeepSeek有专门的</a:t>
            </a:r>
            <a:r>
              <a:rPr lang="en-US" altLang="zh-CN" dirty="0"/>
              <a:t>32</a:t>
            </a:r>
            <a:r>
              <a:rPr lang="zh-CN" dirty="0"/>
              <a:t>K和</a:t>
            </a:r>
            <a:r>
              <a:rPr lang="en-US" altLang="zh-CN" dirty="0"/>
              <a:t>128</a:t>
            </a:r>
            <a:r>
              <a:rPr lang="zh-CN" dirty="0"/>
              <a:t>K扩展阶段，并提高长上下文材料的比例。</a:t>
            </a:r>
            <a:endParaRPr lang="zh-CN" dirty="0"/>
          </a:p>
          <a:p>
            <a:endParaRPr lang="en-US" dirty="0"/>
          </a:p>
          <a:p>
            <a:r>
              <a:rPr lang="zh-CN" dirty="0"/>
              <a:t>那为什么不从开始就全部用长序列训练？下一页看计算成本。</a:t>
            </a:r>
            <a:endParaRPr lang="zh-CN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[按“单条序列成本 → 每批条数 → 整批成本”的顺序推导。]</a:t>
            </a:r>
            <a:endParaRPr lang="zh-CN" dirty="0"/>
          </a:p>
          <a:p>
            <a:endParaRPr lang="en-US" dirty="0"/>
          </a:p>
          <a:p>
            <a:r>
              <a:rPr lang="zh-CN" dirty="0"/>
              <a:t>这里固定每批总token数T，序列长度L，隐藏维度d。单条序列的标准全注意力计算大致随L平方乘d增长。每批有T除以L条序列，乘起来，整批attention部分大致随T乘L乘d增长。</a:t>
            </a:r>
            <a:endParaRPr lang="zh-CN" dirty="0"/>
          </a:p>
          <a:p>
            <a:endParaRPr lang="en-US" dirty="0"/>
          </a:p>
          <a:p>
            <a:r>
              <a:rPr lang="zh-CN" dirty="0"/>
              <a:t>为什么有平方？因为注意力要处理位置之间的关系。序列变长，不只是多了几个要预测的位置，还增加了每个位置可以关注的其他位置。因果mask只允许看前面，会改变常数，但不会消除这个平方量级。</a:t>
            </a:r>
            <a:endParaRPr lang="zh-CN" dirty="0"/>
          </a:p>
          <a:p>
            <a:endParaRPr lang="en-US" dirty="0"/>
          </a:p>
          <a:p>
            <a:r>
              <a:rPr lang="zh-CN" dirty="0"/>
              <a:t>所以从</a:t>
            </a:r>
            <a:r>
              <a:rPr lang="en-US" altLang="zh-CN" dirty="0"/>
              <a:t>32</a:t>
            </a:r>
            <a:r>
              <a:rPr lang="zh-CN" dirty="0"/>
              <a:t>K扩到</a:t>
            </a:r>
            <a:r>
              <a:rPr lang="en-US" altLang="zh-CN" dirty="0"/>
              <a:t>128</a:t>
            </a:r>
            <a:r>
              <a:rPr lang="zh-CN" dirty="0"/>
              <a:t>K，单条长度四倍，attention计算约十六倍；总token固定，条数变成四分之一，整批attention项仍然约四倍。这个推导不代表整个模型FLOPs四倍，更不是墙钟时间必然四倍，前馈、投影、通信与硬件实现都有其他成本。</a:t>
            </a:r>
            <a:endParaRPr lang="zh-CN" dirty="0"/>
          </a:p>
          <a:p>
            <a:endParaRPr lang="en-US" dirty="0"/>
          </a:p>
          <a:p>
            <a:r>
              <a:rPr lang="zh-CN" dirty="0"/>
              <a:t>FlashAttention改善内存访问和实际效率，并没有消除标准全注意力的二次算术量。分阶段训练因此有合理动机：先大量学习短材料，再集中使用有价值的长样本。但这不是证明该路线全局最优。既然长度贵，新增位置最好包含值得利用的依赖，而不只是填满窗口。</a:t>
            </a:r>
            <a:endParaRPr lang="zh-CN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训练完成不能只看loss。文件级训练要看生成和多语言表现，混合数据还要检查数学与通用能力的取舍。FIM要测前后文补全，同时看原来的续写是否退化。</a:t>
            </a:r>
            <a:endParaRPr lang="zh-CN" dirty="0"/>
          </a:p>
          <a:p>
            <a:endParaRPr lang="en-US" dirty="0"/>
          </a:p>
          <a:p>
            <a:r>
              <a:rPr lang="zh-CN" dirty="0"/>
              <a:t>既然我们进行了仓库级训练，我们</a:t>
            </a:r>
            <a:r>
              <a:rPr lang="zh-CN" dirty="0"/>
              <a:t>就要用真正需要跨文件信息的任务，不能只拿孤立函数分数支撑跨文件能力。</a:t>
            </a:r>
            <a:endParaRPr lang="zh-CN" dirty="0"/>
          </a:p>
          <a:p>
            <a:endParaRPr lang="en-US" dirty="0"/>
          </a:p>
          <a:p>
            <a:r>
              <a:rPr lang="zh-CN" dirty="0"/>
              <a:t>比较时要统一提示、采样、工具和筛选预算，并检查污染。训练loss是token预测指标，测试通过率是任务结果，不能互相替代。最终成绩还包含后训练的作用，不能把全部收益归于预训练。到这里我们已经完成从材料到模型的整个过程。</a:t>
            </a:r>
            <a:endParaRPr lang="zh-CN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现在回头看，整个过程可以复述为三部分。数据方面，收集、筛选、去重，再按配方混合采样，得到训练分布。训练方面，把文本变成token batch，用NTP或FIM构造预测条件，再通过loss、梯度和优化器改变参数。扩展方面，把仓库信息和更长的位置纳入训练，最后用任务评测验收。</a:t>
            </a:r>
            <a:endParaRPr lang="zh-CN" dirty="0"/>
          </a:p>
          <a:p>
            <a:endParaRPr lang="en-US" dirty="0"/>
          </a:p>
          <a:p>
            <a:r>
              <a:rPr lang="zh-CN" dirty="0"/>
              <a:t>两篇技术报告的阶段并不完全相同，但面对的共同问题就是这些。我们得到的是可以交给后训练的Coder Base，不应该直接等同于可靠的代码助手。</a:t>
            </a:r>
            <a:endParaRPr lang="zh-CN" dirty="0"/>
          </a:p>
          <a:p>
            <a:endParaRPr lang="en-US" dirty="0"/>
          </a:p>
          <a:p>
            <a:r>
              <a:rPr lang="zh-CN" dirty="0"/>
              <a:t>下一场接着回答：怎样用指令示范、偏好与执行反馈，让已有代码能力更稳定地表现为高质量的任务完成行为？这也不是说Base完全不会理解指令，而是后训练可以有针对性地调整这种行为。我这部分先到这里，大家有问题可以回到对应页继续讨论。</a:t>
            </a:r>
            <a:endParaRPr lang="zh-CN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答疑备用，不计入正文时间。</a:t>
            </a:r>
            <a:endParaRPr lang="zh-CN" dirty="0"/>
          </a:p>
          <a:p>
            <a:endParaRPr lang="en-US" dirty="0"/>
          </a:p>
          <a:p>
            <a:r>
              <a:rPr lang="zh-CN" dirty="0"/>
              <a:t>这页用于查阅具体配置。Qwen文件级长度八千一百九十二、五点二万亿token；仓库级长度三万二千七百六十八、大约三千亿token。一百二十八K是结合YaRN的支持长度。</a:t>
            </a:r>
            <a:endParaRPr lang="zh-CN" dirty="0"/>
          </a:p>
          <a:p>
            <a:endParaRPr lang="en-US" dirty="0"/>
          </a:p>
          <a:p>
            <a:r>
              <a:rPr lang="zh-CN" dirty="0"/>
              <a:t>DeepSeek总参数十六B和两百三十六B，激活参数二点四B和二十一B。AdamW的beta为零点九和零点九五，权重衰减零点一，余弦学习率经过两千步warmup后降到初始的十分之一。长扩展先用三十二K、一千一百五十二条序列训练一千步，再用一百二十八K、二百八十八条序列训练一千步。名义batch token相当，计算成本不相同。这些是报告设置，不是新任务默认最优参数。</a:t>
            </a:r>
            <a:endParaRPr lang="zh-CN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答疑备用，不计入正文时间。</a:t>
            </a:r>
            <a:endParaRPr lang="zh-CN" dirty="0"/>
          </a:p>
          <a:p>
            <a:endParaRPr lang="en-US" dirty="0"/>
          </a:p>
          <a:p>
            <a:r>
              <a:rPr lang="zh-CN" dirty="0"/>
              <a:t>这张表保留DeepSeek一B Base的数据消融全貌。旧语料一T、新语料一T、新语料两T分别对应数据方案与训练量的两个比较。不是最终大模型结果。</a:t>
            </a:r>
            <a:endParaRPr lang="zh-CN" dirty="0"/>
          </a:p>
          <a:p>
            <a:endParaRPr lang="en-US" dirty="0"/>
          </a:p>
          <a:p>
            <a:r>
              <a:rPr lang="zh-CN" dirty="0"/>
              <a:t>整体变好但不是所有语言都上升。同为一T时，Bash从九点五降到六点三。增加新语料训练量后，TypeScript从三十七点七到三十四点六，JavaScript从三十八点五到三十二点九。单凭这张表不能确定下降原因，可能还要检查分布与评测波动。平均列沿用原表，没有自行重算。完整展示是为了避免只挑上涨指标。</a:t>
            </a:r>
            <a:endParaRPr lang="zh-CN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答疑备用，不计入正文时间。</a:t>
            </a:r>
            <a:endParaRPr lang="zh-CN" dirty="0"/>
          </a:p>
          <a:p>
            <a:endParaRPr lang="en-US" dirty="0"/>
          </a:p>
          <a:p>
            <a:r>
              <a:rPr lang="zh-CN" dirty="0"/>
              <a:t>这里补充RoPE的内积关系。位置m的query是对原始q施加R(m)旋转，位置n的key是对k施加R(n)旋转。R是同一频率体系下的块旋转矩阵。</a:t>
            </a:r>
            <a:endParaRPr lang="zh-CN" dirty="0"/>
          </a:p>
          <a:p>
            <a:endParaRPr lang="en-US" dirty="0"/>
          </a:p>
          <a:p>
            <a:r>
              <a:rPr lang="zh-CN" dirty="0"/>
              <a:t>把二者内积展开，得到q转置乘R(m)转置，再乘R(n)和k。旋转矩阵的转置相当于反向旋转，因此两个位置的组合变成n减m的相对位移。这解释了相对位置如何进入attention打分。</a:t>
            </a:r>
            <a:endParaRPr lang="zh-CN" dirty="0"/>
          </a:p>
          <a:p>
            <a:endParaRPr lang="en-US" dirty="0"/>
          </a:p>
          <a:p>
            <a:r>
              <a:rPr lang="zh-CN" dirty="0"/>
              <a:t>但公式可以计算更远位置，并不等于模型在那里可靠。训练位置分布的变化仍需处理。RoPE base与YaRN调整、长样本训练各有作用，最后还是要通过具体长任务来判断效果。</a:t>
            </a:r>
            <a:endParaRPr lang="zh-CN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oding-pretraining-teaching-v2 —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2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 panose="020B060402020209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 panose="020B0604020202090204"/>
        <a:buChar char="–"/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 panose="020B0604020202090204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 panose="020B0604020202090204"/>
        <a:buChar char="–"/>
        <a:defRPr sz="145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 panose="020B0604020202090204"/>
        <a:buChar char="»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90204"/>
        <a:buChar char="•"/>
        <a:defRPr sz="12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90204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90204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90204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45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25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0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14350" y="504825"/>
            <a:ext cx="5181600" cy="2201228"/>
            <a:chOff x="514350" y="504825"/>
            <a:chExt cx="5181600" cy="2201228"/>
          </a:xfrm>
        </p:grpSpPr>
        <p:sp>
          <p:nvSpPr>
            <p:cNvPr id="2" name="TextBox 2"/>
            <p:cNvSpPr txBox="1"/>
            <p:nvPr/>
          </p:nvSpPr>
          <p:spPr>
            <a:xfrm>
              <a:off x="525780" y="504825"/>
              <a:ext cx="3386328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FOUNDATION MODELS · 代码预训练</a:t>
              </a:r>
              <a:endParaRPr lang="zh-CN" sz="1500" dirty="0">
                <a:solidFill>
                  <a:schemeClr val="accen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4350" y="1229678"/>
              <a:ext cx="5181600" cy="14763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5400"/>
                </a:lnSpc>
              </a:pPr>
              <a:r>
                <a:rPr lang="zh-CN" sz="40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给定一个通用 Base，</a:t>
              </a:r>
              <a:br>
                <a:rPr lang="zh-CN" sz="40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</a:br>
              <a:r>
                <a:rPr lang="zh-CN" sz="40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怎样训练出代码模型？</a:t>
              </a:r>
              <a:endParaRPr lang="zh-CN" sz="4050" dirty="0">
                <a:solidFill>
                  <a:schemeClr val="dk1"/>
                </a:solidFill>
                <a:latin typeface="+mj-lt"/>
                <a:ea typeface="+mj-ea"/>
                <a:cs typeface="+mj-cs"/>
              </a:endParaRP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22732" y="3202305"/>
            <a:ext cx="7795687" cy="739140"/>
            <a:chOff x="522732" y="3202305"/>
            <a:chExt cx="7795687" cy="739140"/>
          </a:xfrm>
        </p:grpSpPr>
        <p:sp>
          <p:nvSpPr>
            <p:cNvPr id="5" name="TextBox 5"/>
            <p:cNvSpPr txBox="1"/>
            <p:nvPr/>
          </p:nvSpPr>
          <p:spPr>
            <a:xfrm>
              <a:off x="522732" y="3202305"/>
              <a:ext cx="7795687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从 Qwen2.5-Coder 与 DeepSeek-Coder-V2 看完整训练流程</a:t>
              </a:r>
              <a:endParaRPr lang="zh-CN" sz="21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25780" y="3648075"/>
              <a:ext cx="5356288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数据怎么来 · 样本怎么做 · 参数怎么更新 · 上下文怎么扩展</a:t>
              </a:r>
              <a:endParaRPr lang="zh-CN" sz="150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522732" y="4476750"/>
            <a:ext cx="11135868" cy="707898"/>
            <a:chOff x="522732" y="4476750"/>
            <a:chExt cx="11135868" cy="707898"/>
          </a:xfrm>
        </p:grpSpPr>
        <p:sp>
          <p:nvSpPr>
            <p:cNvPr id="8" name="Line 8"/>
            <p:cNvSpPr/>
            <p:nvPr/>
          </p:nvSpPr>
          <p:spPr>
            <a:xfrm>
              <a:off x="533400" y="4476750"/>
              <a:ext cx="11125200" cy="9525"/>
            </a:xfrm>
            <a:custGeom>
              <a:avLst/>
              <a:gdLst/>
              <a:ahLst/>
              <a:cxnLst/>
              <a:rect l="l" t="t" r="r" b="b"/>
              <a:pathLst>
                <a:path w="11125200" h="9525">
                  <a:moveTo>
                    <a:pt x="0" y="0"/>
                  </a:moveTo>
                  <a:lnTo>
                    <a:pt x="111252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522732" y="4773930"/>
              <a:ext cx="1311497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通用 Base</a:t>
              </a:r>
              <a:endParaRPr lang="zh-CN" sz="21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2562606" y="4806315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→</a:t>
              </a:r>
              <a:endParaRPr lang="zh-CN" sz="180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3151632" y="4773930"/>
              <a:ext cx="200025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代码继续预训练</a:t>
              </a:r>
              <a:endParaRPr lang="zh-CN" sz="2100" dirty="0">
                <a:solidFill>
                  <a:schemeClr val="accen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6296406" y="4806315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→</a:t>
              </a:r>
              <a:endParaRPr lang="zh-CN" sz="180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6885432" y="4773930"/>
              <a:ext cx="1524191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Coder Base</a:t>
              </a:r>
              <a:endParaRPr lang="zh-CN" sz="21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9268206" y="4806315"/>
              <a:ext cx="95120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→ 后训练</a:t>
              </a:r>
              <a:endParaRPr lang="zh-CN" sz="180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4910455" y="5727065"/>
            <a:ext cx="10969790" cy="908622"/>
            <a:chOff x="525780" y="5727065"/>
            <a:chExt cx="10969790" cy="908622"/>
          </a:xfrm>
        </p:grpSpPr>
        <p:sp>
          <p:nvSpPr>
            <p:cNvPr id="17" name="TextBox 17"/>
            <p:cNvSpPr txBox="1"/>
            <p:nvPr/>
          </p:nvSpPr>
          <p:spPr>
            <a:xfrm>
              <a:off x="525780" y="5727065"/>
              <a:ext cx="2222500" cy="36893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分享人：商秋林 </a:t>
              </a:r>
              <a:endParaRPr lang="zh-CN" sz="2400" b="1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1329416" y="6430328"/>
              <a:ext cx="166154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01</a:t>
              </a:r>
              <a:endParaRPr lang="zh-CN" sz="105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18922" y="391478"/>
            <a:ext cx="6920484" cy="858393"/>
            <a:chOff x="518922" y="391478"/>
            <a:chExt cx="6920484" cy="858393"/>
          </a:xfrm>
        </p:grpSpPr>
        <p:sp>
          <p:nvSpPr>
            <p:cNvPr id="2" name="TextBox 2"/>
            <p:cNvSpPr txBox="1"/>
            <p:nvPr/>
          </p:nvSpPr>
          <p:spPr>
            <a:xfrm>
              <a:off x="528066" y="391478"/>
              <a:ext cx="1451348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01 / 从通用 Base 开始</a:t>
              </a:r>
              <a:endParaRPr lang="zh-CN" sz="1050" dirty="0">
                <a:solidFill>
                  <a:schemeClr val="accen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8922" y="692468"/>
              <a:ext cx="6920484" cy="55740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8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继续预训练：沿用权重，改变训练分布</a:t>
              </a:r>
              <a:endParaRPr lang="zh-CN" sz="2850" dirty="0">
                <a:solidFill>
                  <a:schemeClr val="dk1"/>
                </a:solidFill>
                <a:latin typeface="+mj-lt"/>
                <a:ea typeface="+mj-ea"/>
                <a:cs typeface="+mj-cs"/>
              </a:endParaRP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22732" y="1773555"/>
            <a:ext cx="5116068" cy="2320290"/>
            <a:chOff x="522732" y="1773555"/>
            <a:chExt cx="5116068" cy="2320290"/>
          </a:xfrm>
        </p:grpSpPr>
        <p:sp>
          <p:nvSpPr>
            <p:cNvPr id="5" name="TextBox 5"/>
            <p:cNvSpPr txBox="1"/>
            <p:nvPr/>
          </p:nvSpPr>
          <p:spPr>
            <a:xfrm>
              <a:off x="522732" y="1773555"/>
              <a:ext cx="143484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通用预训练</a:t>
              </a:r>
              <a:endParaRPr lang="zh-CN" sz="21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" name="Line 6"/>
            <p:cNvSpPr/>
            <p:nvPr/>
          </p:nvSpPr>
          <p:spPr>
            <a:xfrm>
              <a:off x="533400" y="2238375"/>
              <a:ext cx="5105400" cy="9525"/>
            </a:xfrm>
            <a:custGeom>
              <a:avLst/>
              <a:gdLst/>
              <a:ahLst/>
              <a:cxnLst/>
              <a:rect l="l" t="t" r="r" b="b"/>
              <a:pathLst>
                <a:path w="5105400" h="9525">
                  <a:moveTo>
                    <a:pt x="0" y="0"/>
                  </a:moveTo>
                  <a:lnTo>
                    <a:pt x="51054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524256" y="2577465"/>
              <a:ext cx="2990088" cy="7520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新闻、百科、书籍、代码……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代码只是整体材料的一部分。</a:t>
              </a:r>
              <a:endPara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25780" y="3800475"/>
              <a:ext cx="364998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已有代码能力，受训练材料和预算影响。</a:t>
              </a:r>
              <a:endParaRPr lang="zh-CN" sz="150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352032" y="1773555"/>
            <a:ext cx="5306568" cy="2320290"/>
            <a:chOff x="6352032" y="1773555"/>
            <a:chExt cx="5306568" cy="2320290"/>
          </a:xfrm>
        </p:grpSpPr>
        <p:sp>
          <p:nvSpPr>
            <p:cNvPr id="10" name="TextBox 10"/>
            <p:cNvSpPr txBox="1"/>
            <p:nvPr/>
          </p:nvSpPr>
          <p:spPr>
            <a:xfrm>
              <a:off x="6352032" y="1773555"/>
              <a:ext cx="200025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代码继续预训练</a:t>
              </a:r>
              <a:endParaRPr lang="zh-CN" sz="2100" dirty="0">
                <a:solidFill>
                  <a:schemeClr val="accen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" name="Line 11"/>
            <p:cNvSpPr/>
            <p:nvPr/>
          </p:nvSpPr>
          <p:spPr>
            <a:xfrm>
              <a:off x="6362700" y="2238375"/>
              <a:ext cx="5295900" cy="9525"/>
            </a:xfrm>
            <a:custGeom>
              <a:avLst/>
              <a:gdLst/>
              <a:ahLst/>
              <a:cxnLst/>
              <a:rect l="l" t="t" r="r" b="b"/>
              <a:pathLst>
                <a:path w="5295900" h="9525">
                  <a:moveTo>
                    <a:pt x="0" y="0"/>
                  </a:moveTo>
                  <a:lnTo>
                    <a:pt x="5295900" y="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6353556" y="2577465"/>
              <a:ext cx="3447288" cy="7520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提高代码及相关材料的训练权重。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继续学习 API、实现与代码关联。</a:t>
              </a:r>
              <a:endPara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6355080" y="3800475"/>
              <a:ext cx="264033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仍然通过梯度更新模型参数。</a:t>
              </a:r>
              <a:endParaRPr lang="zh-CN" sz="150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533400" y="4667250"/>
            <a:ext cx="11125200" cy="1390650"/>
            <a:chOff x="533400" y="4667250"/>
            <a:chExt cx="11125200" cy="1390650"/>
          </a:xfrm>
        </p:grpSpPr>
        <p:sp>
          <p:nvSpPr>
            <p:cNvPr id="15" name="Rectangle 15"/>
            <p:cNvSpPr/>
            <p:nvPr/>
          </p:nvSpPr>
          <p:spPr>
            <a:xfrm>
              <a:off x="533400" y="4667250"/>
              <a:ext cx="11125200" cy="13906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751332" y="4869180"/>
              <a:ext cx="708888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通常仍使用语言模型目标，不必更换架构或发明新损失。</a:t>
              </a:r>
              <a:endParaRPr lang="zh-CN" sz="21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754380" y="5438775"/>
              <a:ext cx="627507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这是参数训练，不是外挂检索库；更多代码也不保证每项任务都提升。</a:t>
              </a:r>
              <a:endParaRPr lang="zh-CN" sz="150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11329670" y="6411595"/>
            <a:ext cx="166370" cy="2051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02</a:t>
            </a:r>
            <a:endParaRPr lang="zh-CN" sz="1050" dirty="0">
              <a:solidFill>
                <a:schemeClr val="accent5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18922" y="391478"/>
            <a:ext cx="6920484" cy="858393"/>
            <a:chOff x="518922" y="391478"/>
            <a:chExt cx="6920484" cy="858393"/>
          </a:xfrm>
        </p:grpSpPr>
        <p:sp>
          <p:nvSpPr>
            <p:cNvPr id="2" name="TextBox 2"/>
            <p:cNvSpPr txBox="1"/>
            <p:nvPr/>
          </p:nvSpPr>
          <p:spPr>
            <a:xfrm>
              <a:off x="528066" y="391478"/>
              <a:ext cx="1176814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01 / 完整训练流程</a:t>
              </a:r>
              <a:endParaRPr lang="zh-CN" sz="1050" dirty="0">
                <a:solidFill>
                  <a:schemeClr val="accen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8922" y="692468"/>
              <a:ext cx="6920484" cy="55740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8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跟着一批数据，从源文件走到模型权重</a:t>
              </a:r>
              <a:endParaRPr lang="zh-CN" sz="2850" dirty="0">
                <a:solidFill>
                  <a:schemeClr val="dk1"/>
                </a:solidFill>
                <a:latin typeface="+mj-lt"/>
                <a:ea typeface="+mj-ea"/>
                <a:cs typeface="+mj-cs"/>
              </a:endParaRP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22732" y="1840230"/>
            <a:ext cx="3344418" cy="3444240"/>
            <a:chOff x="522732" y="1840230"/>
            <a:chExt cx="3344418" cy="3444240"/>
          </a:xfrm>
        </p:grpSpPr>
        <p:sp>
          <p:nvSpPr>
            <p:cNvPr id="5" name="TextBox 5"/>
            <p:cNvSpPr txBox="1"/>
            <p:nvPr/>
          </p:nvSpPr>
          <p:spPr>
            <a:xfrm>
              <a:off x="522732" y="1840230"/>
              <a:ext cx="174581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01　准备数据</a:t>
              </a:r>
              <a:endParaRPr lang="zh-CN" sz="2100" dirty="0">
                <a:solidFill>
                  <a:schemeClr val="accen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" name="Line 6"/>
            <p:cNvSpPr/>
            <p:nvPr/>
          </p:nvSpPr>
          <p:spPr>
            <a:xfrm>
              <a:off x="533400" y="2286000"/>
              <a:ext cx="3333750" cy="9525"/>
            </a:xfrm>
            <a:custGeom>
              <a:avLst/>
              <a:gdLst/>
              <a:ahLst/>
              <a:cxnLst/>
              <a:rect l="l" t="t" r="r" b="b"/>
              <a:pathLst>
                <a:path w="3333750" h="9525">
                  <a:moveTo>
                    <a:pt x="0" y="0"/>
                  </a:moveTo>
                  <a:lnTo>
                    <a:pt x="33337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524256" y="2644140"/>
              <a:ext cx="195681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收集、过滤、去重</a:t>
              </a:r>
              <a:endPara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24256" y="3139440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↓</a:t>
              </a:r>
              <a:endParaRPr lang="zh-CN" sz="180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24256" y="3634740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混合采样</a:t>
              </a:r>
              <a:endPara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525780" y="4514850"/>
              <a:ext cx="203454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产物：可采样的语料集</a:t>
              </a:r>
              <a:endParaRPr lang="zh-CN" sz="1500" dirty="0">
                <a:solidFill>
                  <a:schemeClr val="accent3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25780" y="4991100"/>
              <a:ext cx="223647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决定模型反复接触什么。</a:t>
              </a:r>
              <a:endParaRPr lang="zh-CN" sz="150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4332732" y="1840230"/>
            <a:ext cx="3344418" cy="3444240"/>
            <a:chOff x="4332732" y="1840230"/>
            <a:chExt cx="3344418" cy="3444240"/>
          </a:xfrm>
        </p:grpSpPr>
        <p:sp>
          <p:nvSpPr>
            <p:cNvPr id="13" name="TextBox 13"/>
            <p:cNvSpPr txBox="1"/>
            <p:nvPr/>
          </p:nvSpPr>
          <p:spPr>
            <a:xfrm>
              <a:off x="4332732" y="1840230"/>
              <a:ext cx="259392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02　构造样本并训练</a:t>
              </a:r>
              <a:endParaRPr lang="zh-CN" sz="2100" dirty="0">
                <a:solidFill>
                  <a:schemeClr val="accen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4" name="Line 14"/>
            <p:cNvSpPr/>
            <p:nvPr/>
          </p:nvSpPr>
          <p:spPr>
            <a:xfrm>
              <a:off x="4343400" y="2286000"/>
              <a:ext cx="3333750" cy="9525"/>
            </a:xfrm>
            <a:custGeom>
              <a:avLst/>
              <a:gdLst/>
              <a:ahLst/>
              <a:cxnLst/>
              <a:rect l="l" t="t" r="r" b="b"/>
              <a:pathLst>
                <a:path w="3333750" h="9525">
                  <a:moveTo>
                    <a:pt x="0" y="0"/>
                  </a:moveTo>
                  <a:lnTo>
                    <a:pt x="33337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4334256" y="2644140"/>
              <a:ext cx="222336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token 化、组 batch</a:t>
              </a:r>
              <a:endPara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4334256" y="3139440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↓</a:t>
              </a:r>
              <a:endParaRPr lang="zh-CN" sz="180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4334256" y="3634740"/>
              <a:ext cx="242498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NTP / FIM、梯度更新</a:t>
              </a:r>
              <a:endPara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4335780" y="4514850"/>
              <a:ext cx="203454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产物：文件级代码底座</a:t>
              </a:r>
              <a:endParaRPr lang="zh-CN" sz="1500" dirty="0">
                <a:solidFill>
                  <a:schemeClr val="accent3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4335780" y="4991100"/>
              <a:ext cx="203454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决定每一步预测什么。</a:t>
              </a:r>
              <a:endParaRPr lang="zh-CN" sz="150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8142732" y="1840230"/>
            <a:ext cx="3515868" cy="3444240"/>
            <a:chOff x="8142732" y="1840230"/>
            <a:chExt cx="3515868" cy="3444240"/>
          </a:xfrm>
        </p:grpSpPr>
        <p:sp>
          <p:nvSpPr>
            <p:cNvPr id="21" name="TextBox 21"/>
            <p:cNvSpPr txBox="1"/>
            <p:nvPr/>
          </p:nvSpPr>
          <p:spPr>
            <a:xfrm>
              <a:off x="8142732" y="1840230"/>
              <a:ext cx="202852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03　扩展并验收</a:t>
              </a:r>
              <a:endParaRPr lang="zh-CN" sz="2100" dirty="0">
                <a:solidFill>
                  <a:schemeClr val="accen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2" name="Line 22"/>
            <p:cNvSpPr/>
            <p:nvPr/>
          </p:nvSpPr>
          <p:spPr>
            <a:xfrm>
              <a:off x="8153400" y="2286000"/>
              <a:ext cx="3505200" cy="9525"/>
            </a:xfrm>
            <a:custGeom>
              <a:avLst/>
              <a:gdLst/>
              <a:ahLst/>
              <a:cxnLst/>
              <a:rect l="l" t="t" r="r" b="b"/>
              <a:pathLst>
                <a:path w="3505200" h="9525">
                  <a:moveTo>
                    <a:pt x="0" y="0"/>
                  </a:moveTo>
                  <a:lnTo>
                    <a:pt x="35052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8144256" y="2644140"/>
              <a:ext cx="17145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仓库、长上下文</a:t>
              </a:r>
              <a:endPara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8144256" y="3139440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↓</a:t>
              </a:r>
              <a:endParaRPr lang="zh-CN" sz="180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8144256" y="3634740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任务评测</a:t>
              </a:r>
              <a:endPara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8145780" y="4514850"/>
              <a:ext cx="1702118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产物：Coder Base</a:t>
              </a:r>
              <a:endParaRPr lang="zh-CN" sz="1500" dirty="0">
                <a:solidFill>
                  <a:schemeClr val="accent3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8145780" y="4991100"/>
              <a:ext cx="243840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让相关文件进入训练条件。</a:t>
              </a:r>
              <a:endParaRPr lang="zh-CN" sz="150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524256" y="5758815"/>
            <a:ext cx="7057568" cy="352044"/>
            <a:chOff x="524256" y="5758815"/>
            <a:chExt cx="7057568" cy="352044"/>
          </a:xfrm>
        </p:grpSpPr>
        <p:sp>
          <p:nvSpPr>
            <p:cNvPr id="29" name="TextBox 29"/>
            <p:cNvSpPr txBox="1"/>
            <p:nvPr/>
          </p:nvSpPr>
          <p:spPr>
            <a:xfrm>
              <a:off x="524256" y="5758815"/>
              <a:ext cx="705756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数据不是终点：它要变成 token、预测标签，最后变成参数更新。</a:t>
              </a:r>
              <a:endParaRPr lang="zh-CN" sz="1800" dirty="0">
                <a:solidFill>
                  <a:schemeClr val="accent1"/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28066" y="6411278"/>
            <a:ext cx="10967504" cy="205359"/>
            <a:chOff x="528066" y="6411278"/>
            <a:chExt cx="10967504" cy="205359"/>
          </a:xfrm>
        </p:grpSpPr>
        <p:sp>
          <p:nvSpPr>
            <p:cNvPr id="31" name="TextBox 31"/>
            <p:cNvSpPr txBox="1"/>
            <p:nvPr/>
          </p:nvSpPr>
          <p:spPr>
            <a:xfrm>
              <a:off x="528066" y="6411278"/>
              <a:ext cx="127000" cy="1612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endParaRPr lang="zh-CN" sz="105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1329416" y="6411278"/>
              <a:ext cx="166154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03</a:t>
              </a:r>
              <a:endParaRPr lang="zh-CN" sz="105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18922" y="391478"/>
            <a:ext cx="7062368" cy="858393"/>
            <a:chOff x="518922" y="391478"/>
            <a:chExt cx="7062368" cy="858393"/>
          </a:xfrm>
        </p:grpSpPr>
        <p:sp>
          <p:nvSpPr>
            <p:cNvPr id="2" name="TextBox 2"/>
            <p:cNvSpPr txBox="1"/>
            <p:nvPr/>
          </p:nvSpPr>
          <p:spPr>
            <a:xfrm>
              <a:off x="528066" y="391478"/>
              <a:ext cx="1600867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01 / 两篇报告的训练方案</a:t>
              </a:r>
              <a:endParaRPr lang="zh-CN" sz="1050" dirty="0">
                <a:solidFill>
                  <a:schemeClr val="accen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8922" y="692468"/>
              <a:ext cx="7062368" cy="55740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8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代码专门化，仍是万亿 token 级的投入</a:t>
              </a:r>
              <a:endParaRPr lang="zh-CN" sz="2850" dirty="0">
                <a:solidFill>
                  <a:schemeClr val="dk1"/>
                </a:solidFill>
                <a:latin typeface="+mj-lt"/>
                <a:ea typeface="+mj-ea"/>
                <a:cs typeface="+mj-cs"/>
              </a:endParaRP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533400" y="1822450"/>
            <a:ext cx="11125581" cy="3175635"/>
            <a:chOff x="533400" y="1805940"/>
            <a:chExt cx="11125581" cy="3175635"/>
          </a:xfrm>
        </p:grpSpPr>
        <p:grpSp>
          <p:nvGrpSpPr>
            <p:cNvPr id="10" name="Group 10"/>
            <p:cNvGrpSpPr/>
            <p:nvPr/>
          </p:nvGrpSpPr>
          <p:grpSpPr>
            <a:xfrm>
              <a:off x="533400" y="2228850"/>
              <a:ext cx="11125200" cy="2752725"/>
              <a:chOff x="533400" y="2228850"/>
              <a:chExt cx="11125200" cy="2752725"/>
            </a:xfrm>
          </p:grpSpPr>
          <p:sp>
            <p:nvSpPr>
              <p:cNvPr id="5" name="Line 5"/>
              <p:cNvSpPr/>
              <p:nvPr/>
            </p:nvSpPr>
            <p:spPr>
              <a:xfrm>
                <a:off x="533400" y="2228850"/>
                <a:ext cx="111252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1125200" h="9525">
                    <a:moveTo>
                      <a:pt x="0" y="0"/>
                    </a:moveTo>
                    <a:lnTo>
                      <a:pt x="11125200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6" name="Line 6"/>
              <p:cNvSpPr/>
              <p:nvPr/>
            </p:nvSpPr>
            <p:spPr>
              <a:xfrm>
                <a:off x="533400" y="2914650"/>
                <a:ext cx="111252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1125200" h="9525">
                    <a:moveTo>
                      <a:pt x="0" y="0"/>
                    </a:moveTo>
                    <a:lnTo>
                      <a:pt x="11125200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7" name="Line 7"/>
              <p:cNvSpPr/>
              <p:nvPr/>
            </p:nvSpPr>
            <p:spPr>
              <a:xfrm>
                <a:off x="533400" y="3600450"/>
                <a:ext cx="111252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1125200" h="9525">
                    <a:moveTo>
                      <a:pt x="0" y="0"/>
                    </a:moveTo>
                    <a:lnTo>
                      <a:pt x="11125200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8" name="Line 8"/>
              <p:cNvSpPr/>
              <p:nvPr/>
            </p:nvSpPr>
            <p:spPr>
              <a:xfrm>
                <a:off x="533400" y="4286250"/>
                <a:ext cx="111252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1125200" h="9525">
                    <a:moveTo>
                      <a:pt x="0" y="0"/>
                    </a:moveTo>
                    <a:lnTo>
                      <a:pt x="11125200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9" name="Line 9"/>
              <p:cNvSpPr/>
              <p:nvPr/>
            </p:nvSpPr>
            <p:spPr>
              <a:xfrm>
                <a:off x="533400" y="4972050"/>
                <a:ext cx="111252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1125200" h="9525">
                    <a:moveTo>
                      <a:pt x="0" y="0"/>
                    </a:moveTo>
                    <a:lnTo>
                      <a:pt x="11125200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</p:grpSp>
        <p:sp>
          <p:nvSpPr>
            <p:cNvPr id="11" name="TextBox 11"/>
            <p:cNvSpPr txBox="1"/>
            <p:nvPr/>
          </p:nvSpPr>
          <p:spPr>
            <a:xfrm>
              <a:off x="2943606" y="1805940"/>
              <a:ext cx="187078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Qwen2.5-Coder</a:t>
              </a:r>
              <a:endPara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134606" y="1805940"/>
              <a:ext cx="232058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DeepSeek-Coder-V2</a:t>
              </a:r>
              <a:endPara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638556" y="247269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起点</a:t>
              </a:r>
              <a:endPara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2943606" y="2472690"/>
              <a:ext cx="162791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Qwen2.5 底座</a:t>
              </a:r>
              <a:endPara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7134606" y="2472690"/>
              <a:ext cx="282046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DeepSeek-V2 中间检查点</a:t>
              </a:r>
              <a:endPara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38556" y="3158490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新增训练</a:t>
              </a:r>
              <a:endPara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2943606" y="3158490"/>
              <a:ext cx="346191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5.2T 文件级 + 约 300B 仓库级</a:t>
              </a:r>
              <a:endPara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134606" y="3158490"/>
              <a:ext cx="324429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6T；此前检查点已训练 4.2T</a:t>
              </a:r>
              <a:endPara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638556" y="3844290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上下文</a:t>
              </a:r>
              <a:endPara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2943606" y="3844290"/>
              <a:ext cx="293705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8K → 32K；扩展支持 128K</a:t>
              </a:r>
              <a:endPara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134606" y="3844290"/>
              <a:ext cx="298825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专门进行 32K / 128K 训练</a:t>
              </a:r>
              <a:endPara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638556" y="453009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架构</a:t>
              </a:r>
              <a:endPara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" name="TextBox 23"/>
            <p:cNvSpPr/>
            <p:nvPr/>
          </p:nvSpPr>
          <p:spPr>
            <a:xfrm>
              <a:off x="2943606" y="4530090"/>
              <a:ext cx="40481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2385" rIns="0" bIns="0" anchor="t" anchorCtr="0">
              <a:noAutofit/>
            </a:bodyPr>
            <a:lstStyle/>
            <a:p>
              <a:pPr algn="l"/>
              <a:r>
                <a:rPr lang="zh-CN" sz="1500" dirty="0">
                  <a:solidFill>
                    <a:srgbClr val="25282B"/>
                  </a:solidFill>
                  <a:latin typeface="Arial" panose="020B0604020202090204"/>
                  <a:ea typeface="微软雅黑"/>
                  <a:cs typeface="Arial" panose="020B0604020202090204"/>
                </a:rPr>
                <a:t>Dense：0.5 / 1.5 / 3 / 7 / 14 / 32B</a:t>
              </a:r>
              <a:endParaRPr lang="zh-CN" sz="1500" dirty="0">
                <a:solidFill>
                  <a:srgbClr val="25282B"/>
                </a:solidFill>
                <a:latin typeface="Arial" panose="020B0604020202090204"/>
                <a:ea typeface="微软雅黑"/>
                <a:cs typeface="Arial" panose="020B0604020202090204"/>
              </a:endParaRPr>
            </a:p>
          </p:txBody>
        </p:sp>
        <p:sp>
          <p:nvSpPr>
            <p:cNvPr id="24" name="TextBox 24"/>
            <p:cNvSpPr/>
            <p:nvPr/>
          </p:nvSpPr>
          <p:spPr>
            <a:xfrm>
              <a:off x="7134606" y="4530090"/>
              <a:ext cx="452437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2385" rIns="0" bIns="0" anchor="t" anchorCtr="0">
              <a:noAutofit/>
            </a:bodyPr>
            <a:lstStyle/>
            <a:p>
              <a:pPr algn="l"/>
              <a:r>
                <a:rPr lang="zh-CN" sz="1500" dirty="0">
                  <a:solidFill>
                    <a:srgbClr val="25282B"/>
                  </a:solidFill>
                  <a:latin typeface="Arial" panose="020B0604020202090204"/>
                  <a:ea typeface="微软雅黑"/>
                  <a:cs typeface="Arial" panose="020B0604020202090204"/>
                </a:rPr>
                <a:t>MoE：Lite 16B；完整版 236B（总参数）</a:t>
              </a:r>
              <a:endParaRPr lang="zh-CN" sz="1500" dirty="0">
                <a:solidFill>
                  <a:srgbClr val="25282B"/>
                </a:solidFill>
                <a:latin typeface="Arial" panose="020B0604020202090204"/>
                <a:ea typeface="微软雅黑"/>
                <a:cs typeface="Arial" panose="020B0604020202090204"/>
              </a:endParaRP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525780" y="5391150"/>
            <a:ext cx="7866888" cy="655320"/>
            <a:chOff x="525780" y="5391150"/>
            <a:chExt cx="7866888" cy="655320"/>
          </a:xfrm>
        </p:grpSpPr>
        <p:sp>
          <p:nvSpPr>
            <p:cNvPr id="26" name="TextBox 26"/>
            <p:cNvSpPr/>
            <p:nvPr/>
          </p:nvSpPr>
          <p:spPr>
            <a:xfrm>
              <a:off x="525780" y="5391150"/>
              <a:ext cx="7671149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500" dirty="0">
                  <a:solidFill>
                    <a:srgbClr val="686760"/>
                  </a:solidFill>
                  <a:latin typeface="Arial" panose="020B0604020202090204"/>
                  <a:ea typeface="微软雅黑"/>
                  <a:cs typeface="Arial" panose="020B0604020202090204"/>
                </a:rPr>
                <a:t>训练量均按单个模型计：Qwen 各档 5.5T；DeepSeek 两档各 4.2T + 6T。</a:t>
              </a:r>
              <a:endParaRPr lang="zh-CN" sz="1500" dirty="0">
                <a:solidFill>
                  <a:srgbClr val="686760"/>
                </a:solidFill>
                <a:latin typeface="Arial" panose="020B0604020202090204"/>
                <a:ea typeface="微软雅黑"/>
                <a:cs typeface="Arial" panose="020B0604020202090204"/>
              </a:endParaRPr>
            </a:p>
          </p:txBody>
        </p:sp>
        <p:sp>
          <p:nvSpPr>
            <p:cNvPr id="27" name="TextBox 27"/>
            <p:cNvSpPr/>
            <p:nvPr/>
          </p:nvSpPr>
          <p:spPr>
            <a:xfrm>
              <a:off x="525780" y="5753100"/>
              <a:ext cx="7866888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500" dirty="0">
                  <a:solidFill>
                    <a:srgbClr val="686760"/>
                  </a:solidFill>
                  <a:latin typeface="Arial" panose="020B0604020202090204"/>
                  <a:ea typeface="微软雅黑"/>
                  <a:cs typeface="Arial" panose="020B0604020202090204"/>
                </a:rPr>
                <a:t>DeepSeek 激活参数：Lite 2.4B，完整版 21B。同训练量不代表逐条样本相同。</a:t>
              </a:r>
              <a:endParaRPr lang="zh-CN" sz="1500" dirty="0">
                <a:solidFill>
                  <a:srgbClr val="686760"/>
                </a:solidFill>
                <a:latin typeface="Arial" panose="020B0604020202090204"/>
                <a:ea typeface="微软雅黑"/>
                <a:cs typeface="Arial" panose="020B0604020202090204"/>
              </a:endParaRP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528066" y="6411278"/>
            <a:ext cx="10967504" cy="205359"/>
            <a:chOff x="528066" y="6411278"/>
            <a:chExt cx="10967504" cy="205359"/>
          </a:xfrm>
        </p:grpSpPr>
        <p:sp>
          <p:nvSpPr>
            <p:cNvPr id="29" name="TextBox 29"/>
            <p:cNvSpPr txBox="1"/>
            <p:nvPr/>
          </p:nvSpPr>
          <p:spPr>
            <a:xfrm>
              <a:off x="528066" y="6411278"/>
              <a:ext cx="7047576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Qwen §3 / Fig. 2 · arxiv.org/abs/2409.12186　｜　DeepSeek §3 / Table 2 · arxiv.org/abs/2406.11931</a:t>
              </a:r>
              <a:endParaRPr lang="zh-CN" sz="105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11329416" y="6411278"/>
              <a:ext cx="166154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04</a:t>
              </a:r>
              <a:endParaRPr lang="zh-CN" sz="105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18922" y="391478"/>
            <a:ext cx="2895600" cy="739140"/>
            <a:chOff x="518922" y="391478"/>
            <a:chExt cx="2895600" cy="739140"/>
          </a:xfrm>
        </p:grpSpPr>
        <p:sp>
          <p:nvSpPr>
            <p:cNvPr id="2" name="TextBox 2"/>
            <p:cNvSpPr txBox="1"/>
            <p:nvPr/>
          </p:nvSpPr>
          <p:spPr>
            <a:xfrm>
              <a:off x="528066" y="391478"/>
              <a:ext cx="894112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02 / 准备数据</a:t>
              </a:r>
              <a:endParaRPr lang="zh-CN" sz="1050" dirty="0">
                <a:solidFill>
                  <a:schemeClr val="accen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8922" y="692468"/>
              <a:ext cx="2895600" cy="438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8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代码预训练的材料</a:t>
              </a:r>
              <a:endParaRPr lang="zh-CN" sz="2850" dirty="0">
                <a:solidFill>
                  <a:schemeClr val="dk1"/>
                </a:solidFill>
                <a:latin typeface="+mj-lt"/>
                <a:ea typeface="+mj-ea"/>
                <a:cs typeface="+mj-cs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22732" y="1621155"/>
            <a:ext cx="3542538" cy="1596390"/>
            <a:chOff x="522732" y="1621155"/>
            <a:chExt cx="3542538" cy="1596390"/>
          </a:xfrm>
        </p:grpSpPr>
        <p:sp>
          <p:nvSpPr>
            <p:cNvPr id="5" name="TextBox 5"/>
            <p:cNvSpPr txBox="1"/>
            <p:nvPr/>
          </p:nvSpPr>
          <p:spPr>
            <a:xfrm>
              <a:off x="522732" y="1621155"/>
              <a:ext cx="86944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源代码</a:t>
              </a:r>
              <a:endParaRPr lang="zh-CN" sz="2100" dirty="0">
                <a:solidFill>
                  <a:schemeClr val="accen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24256" y="2120265"/>
              <a:ext cx="268376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函数、源文件、完整仓库</a:t>
              </a:r>
              <a:endPara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25780" y="2619375"/>
              <a:ext cx="3539490" cy="5981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提供语法、API 用法与实现模式。</a:t>
              </a:r>
              <a:b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例：排序函数、HTTP 客户端、项目测试。</a:t>
              </a:r>
              <a:endParaRPr lang="zh-CN" sz="150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409182" y="1621155"/>
            <a:ext cx="2704338" cy="1596390"/>
            <a:chOff x="6409182" y="1621155"/>
            <a:chExt cx="2704338" cy="1596390"/>
          </a:xfrm>
        </p:grpSpPr>
        <p:sp>
          <p:nvSpPr>
            <p:cNvPr id="9" name="TextBox 9"/>
            <p:cNvSpPr txBox="1"/>
            <p:nvPr/>
          </p:nvSpPr>
          <p:spPr>
            <a:xfrm>
              <a:off x="6409182" y="1621155"/>
              <a:ext cx="171754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代码相关文本</a:t>
              </a:r>
              <a:endParaRPr lang="zh-CN" sz="2100" dirty="0">
                <a:solidFill>
                  <a:schemeClr val="accent3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6410706" y="2120265"/>
              <a:ext cx="244144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文档、教程、技术问答</a:t>
              </a:r>
              <a:endPara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6412230" y="2619375"/>
              <a:ext cx="2701290" cy="5981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连接自然语言与代码行为。</a:t>
              </a:r>
              <a:b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例：“该接口是否修改原列表？”</a:t>
              </a:r>
              <a:endParaRPr lang="zh-CN" sz="150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522732" y="3714750"/>
            <a:ext cx="5201793" cy="1817370"/>
            <a:chOff x="522732" y="3714750"/>
            <a:chExt cx="5201793" cy="1817370"/>
          </a:xfrm>
        </p:grpSpPr>
        <p:sp>
          <p:nvSpPr>
            <p:cNvPr id="13" name="Line 13"/>
            <p:cNvSpPr/>
            <p:nvPr/>
          </p:nvSpPr>
          <p:spPr>
            <a:xfrm>
              <a:off x="533400" y="3714750"/>
              <a:ext cx="5191125" cy="9525"/>
            </a:xfrm>
            <a:custGeom>
              <a:avLst/>
              <a:gdLst/>
              <a:ahLst/>
              <a:cxnLst/>
              <a:rect l="l" t="t" r="r" b="b"/>
              <a:pathLst>
                <a:path w="5191125" h="9525">
                  <a:moveTo>
                    <a:pt x="0" y="0"/>
                  </a:moveTo>
                  <a:lnTo>
                    <a:pt x="5191125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522732" y="3935730"/>
              <a:ext cx="115214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合成材料</a:t>
              </a:r>
              <a:endParaRPr lang="zh-CN" sz="2100" dirty="0">
                <a:solidFill>
                  <a:schemeClr val="accen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524256" y="4434840"/>
              <a:ext cx="244144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生成的代码及相关文本</a:t>
              </a:r>
              <a:endPara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25780" y="4933950"/>
              <a:ext cx="3253740" cy="5981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补充内容与样本形式，仍需质量筛选。</a:t>
              </a:r>
              <a:b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预训练材料不一定是指令—回答格式。</a:t>
              </a:r>
              <a:endParaRPr lang="zh-CN" sz="150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6409182" y="3714750"/>
            <a:ext cx="5249418" cy="1817370"/>
            <a:chOff x="6409182" y="3714750"/>
            <a:chExt cx="5249418" cy="1817370"/>
          </a:xfrm>
        </p:grpSpPr>
        <p:sp>
          <p:nvSpPr>
            <p:cNvPr id="18" name="Line 18"/>
            <p:cNvSpPr/>
            <p:nvPr/>
          </p:nvSpPr>
          <p:spPr>
            <a:xfrm>
              <a:off x="6419850" y="3714750"/>
              <a:ext cx="5238750" cy="9525"/>
            </a:xfrm>
            <a:custGeom>
              <a:avLst/>
              <a:gdLst/>
              <a:ahLst/>
              <a:cxnLst/>
              <a:rect l="l" t="t" r="r" b="b"/>
              <a:pathLst>
                <a:path w="5238750" h="9525">
                  <a:moveTo>
                    <a:pt x="0" y="0"/>
                  </a:moveTo>
                  <a:lnTo>
                    <a:pt x="52387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6409182" y="3935730"/>
              <a:ext cx="200025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数学与通用文本</a:t>
              </a:r>
              <a:endParaRPr lang="zh-CN" sz="2100" dirty="0">
                <a:solidFill>
                  <a:schemeClr val="accent3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6410706" y="4434840"/>
              <a:ext cx="21991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数学材料、普通文本</a:t>
              </a:r>
              <a:endPara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6412230" y="4933950"/>
              <a:ext cx="3253740" cy="5981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兼顾综合能力，而非只优化代码续写。</a:t>
              </a:r>
              <a:b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实际收益与取舍，要看配比实验。</a:t>
              </a:r>
              <a:endParaRPr lang="zh-CN" sz="150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528066" y="6411278"/>
            <a:ext cx="10967504" cy="205359"/>
            <a:chOff x="528066" y="6411278"/>
            <a:chExt cx="10967504" cy="205359"/>
          </a:xfrm>
        </p:grpSpPr>
        <p:sp>
          <p:nvSpPr>
            <p:cNvPr id="23" name="TextBox 23"/>
            <p:cNvSpPr txBox="1"/>
            <p:nvPr/>
          </p:nvSpPr>
          <p:spPr>
            <a:xfrm>
              <a:off x="528066" y="6411278"/>
              <a:ext cx="5146675" cy="1612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Qwen §3.1 · arxiv.org/abs/2409.12186；DeepSeek §2 / §3 · arxiv.org/abs/2406.11931</a:t>
              </a:r>
              <a:endParaRPr lang="zh-CN" sz="105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1329416" y="6411278"/>
              <a:ext cx="166154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05</a:t>
              </a:r>
              <a:endParaRPr lang="zh-CN" sz="105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18922" y="391478"/>
            <a:ext cx="8136636" cy="858393"/>
            <a:chOff x="518922" y="391478"/>
            <a:chExt cx="8136636" cy="858393"/>
          </a:xfrm>
        </p:grpSpPr>
        <p:sp>
          <p:nvSpPr>
            <p:cNvPr id="2" name="TextBox 2"/>
            <p:cNvSpPr txBox="1"/>
            <p:nvPr/>
          </p:nvSpPr>
          <p:spPr>
            <a:xfrm>
              <a:off x="528066" y="391478"/>
              <a:ext cx="2463108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02 / 准备数据 · text-code grounding</a:t>
              </a:r>
              <a:endParaRPr lang="zh-CN" sz="1050" dirty="0">
                <a:solidFill>
                  <a:schemeClr val="accen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8922" y="692468"/>
              <a:ext cx="8136636" cy="55740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8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同一个函数，代码与文档各自告诉我们什么？</a:t>
              </a:r>
              <a:endParaRPr lang="zh-CN" sz="2850" dirty="0">
                <a:solidFill>
                  <a:schemeClr val="dk1"/>
                </a:solidFill>
                <a:latin typeface="+mj-lt"/>
                <a:ea typeface="+mj-ea"/>
                <a:cs typeface="+mj-cs"/>
              </a:endParaRP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33400" y="1695450"/>
            <a:ext cx="6019800" cy="3057525"/>
            <a:chOff x="533400" y="1695450"/>
            <a:chExt cx="6019800" cy="3057525"/>
          </a:xfrm>
        </p:grpSpPr>
        <p:sp>
          <p:nvSpPr>
            <p:cNvPr id="5" name="Rectangle 5"/>
            <p:cNvSpPr/>
            <p:nvPr/>
          </p:nvSpPr>
          <p:spPr>
            <a:xfrm>
              <a:off x="533400" y="1695450"/>
              <a:ext cx="6019800" cy="30575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754380" y="1924050"/>
              <a:ext cx="122682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实现：怎么写</a:t>
              </a:r>
              <a:endParaRPr lang="zh-CN" sz="1500" dirty="0">
                <a:solidFill>
                  <a:schemeClr val="accen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53618" y="2565082"/>
              <a:ext cx="3641979" cy="6846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6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def unique(items):</a:t>
              </a:r>
              <a:br>
                <a:rPr lang="zh-CN" sz="16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</a:br>
              <a:r>
                <a:rPr lang="zh-CN" sz="16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return list(dict.fromkeys(items))</a:t>
              </a:r>
              <a:endParaRPr lang="zh-CN" sz="1650" dirty="0">
                <a:solidFill>
                  <a:schemeClr val="dk1"/>
                </a:solidFill>
                <a:latin typeface="Consolas"/>
                <a:ea typeface="Consolas"/>
                <a:cs typeface="Consolas"/>
              </a:endParaRP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53618" y="3803332"/>
              <a:ext cx="2510409" cy="6846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6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unique(['A', 'B', 'A'])</a:t>
              </a:r>
              <a:br>
                <a:rPr lang="zh-CN" sz="16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</a:br>
              <a:r>
                <a:rPr lang="zh-CN" sz="1650" dirty="0">
                  <a:solidFill>
                    <a:schemeClr val="accent3"/>
                  </a:solidFill>
                  <a:latin typeface="Consolas"/>
                  <a:ea typeface="Consolas"/>
                  <a:cs typeface="Consolas"/>
                </a:rPr>
                <a:t># ['A', 'B']</a:t>
              </a:r>
              <a:endParaRPr lang="zh-CN" sz="1650" dirty="0">
                <a:solidFill>
                  <a:schemeClr val="accent3"/>
                </a:solidFill>
                <a:latin typeface="Consolas"/>
                <a:ea typeface="Consolas"/>
                <a:cs typeface="Consolas"/>
              </a:endParaRP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7075932" y="1859280"/>
            <a:ext cx="2845308" cy="2882265"/>
            <a:chOff x="7075932" y="1859280"/>
            <a:chExt cx="2845308" cy="2882265"/>
          </a:xfrm>
        </p:grpSpPr>
        <p:sp>
          <p:nvSpPr>
            <p:cNvPr id="10" name="TextBox 10"/>
            <p:cNvSpPr txBox="1"/>
            <p:nvPr/>
          </p:nvSpPr>
          <p:spPr>
            <a:xfrm>
              <a:off x="7075932" y="1859280"/>
              <a:ext cx="200025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行为与适用条件</a:t>
              </a:r>
              <a:endParaRPr lang="zh-CN" sz="2100" dirty="0">
                <a:solidFill>
                  <a:schemeClr val="accent3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077456" y="2577465"/>
              <a:ext cx="268376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保留第一次出现的顺序。</a:t>
              </a:r>
              <a:endPara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077456" y="3234690"/>
              <a:ext cx="244144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输入元素需要可哈希。</a:t>
              </a:r>
              <a:endPara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077456" y="3891915"/>
              <a:ext cx="1828800" cy="2768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自动忽略大小写。</a:t>
              </a:r>
              <a:endPara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078980" y="4448175"/>
              <a:ext cx="284226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这些条件未必显式写在实现里。</a:t>
              </a:r>
              <a:endParaRPr lang="zh-CN" sz="150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522732" y="5191125"/>
            <a:ext cx="11135868" cy="931545"/>
            <a:chOff x="522732" y="5191125"/>
            <a:chExt cx="11135868" cy="931545"/>
          </a:xfrm>
        </p:grpSpPr>
        <p:sp>
          <p:nvSpPr>
            <p:cNvPr id="16" name="Line 16"/>
            <p:cNvSpPr/>
            <p:nvPr/>
          </p:nvSpPr>
          <p:spPr>
            <a:xfrm>
              <a:off x="533400" y="5191125"/>
              <a:ext cx="11125200" cy="9525"/>
            </a:xfrm>
            <a:custGeom>
              <a:avLst/>
              <a:gdLst/>
              <a:ahLst/>
              <a:cxnLst/>
              <a:rect l="l" t="t" r="r" b="b"/>
              <a:pathLst>
                <a:path w="11125200" h="9525">
                  <a:moveTo>
                    <a:pt x="0" y="0"/>
                  </a:moveTo>
                  <a:lnTo>
                    <a:pt x="111252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522732" y="5345430"/>
              <a:ext cx="454456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文字把需求、约束和实现联系起来。</a:t>
              </a:r>
              <a:endParaRPr lang="zh-CN" sz="21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525780" y="5829300"/>
              <a:ext cx="506349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不仅见过代码，还见过它什么时候成立、为什么这样写。</a:t>
              </a:r>
              <a:endParaRPr lang="zh-CN" sz="150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528066" y="6411278"/>
            <a:ext cx="10967504" cy="205359"/>
            <a:chOff x="528066" y="6411278"/>
            <a:chExt cx="10967504" cy="205359"/>
          </a:xfrm>
        </p:grpSpPr>
        <p:sp>
          <p:nvSpPr>
            <p:cNvPr id="20" name="TextBox 20"/>
            <p:cNvSpPr txBox="1"/>
            <p:nvPr/>
          </p:nvSpPr>
          <p:spPr>
            <a:xfrm>
              <a:off x="528066" y="6411278"/>
              <a:ext cx="4770943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教学代码；基于保留插入顺序的 Python 字典语义。概念参考 Qwen §3.1。</a:t>
              </a:r>
              <a:endParaRPr lang="zh-CN" sz="105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1329416" y="6411278"/>
              <a:ext cx="166154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06</a:t>
              </a:r>
              <a:endParaRPr lang="zh-CN" sz="105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18922" y="391478"/>
            <a:ext cx="4893564" cy="858393"/>
            <a:chOff x="518922" y="391478"/>
            <a:chExt cx="4893564" cy="858393"/>
          </a:xfrm>
        </p:grpSpPr>
        <p:sp>
          <p:nvSpPr>
            <p:cNvPr id="2" name="TextBox 2"/>
            <p:cNvSpPr txBox="1"/>
            <p:nvPr/>
          </p:nvSpPr>
          <p:spPr>
            <a:xfrm>
              <a:off x="528066" y="391478"/>
              <a:ext cx="1622069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02 / 准备数据 · 处理流程</a:t>
              </a:r>
              <a:endParaRPr lang="zh-CN" sz="1050" dirty="0">
                <a:solidFill>
                  <a:schemeClr val="accen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8922" y="692468"/>
              <a:ext cx="4893564" cy="55740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8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原始材料要经过哪些处理？</a:t>
              </a:r>
              <a:endParaRPr lang="zh-CN" sz="2850" dirty="0">
                <a:solidFill>
                  <a:schemeClr val="dk1"/>
                </a:solidFill>
                <a:latin typeface="+mj-lt"/>
                <a:ea typeface="+mj-ea"/>
                <a:cs typeface="+mj-cs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24256" y="1739265"/>
            <a:ext cx="10029444" cy="352044"/>
            <a:chOff x="524256" y="1739265"/>
            <a:chExt cx="10029444" cy="352044"/>
          </a:xfrm>
        </p:grpSpPr>
        <p:sp>
          <p:nvSpPr>
            <p:cNvPr id="5" name="TextBox 5"/>
            <p:cNvSpPr txBox="1"/>
            <p:nvPr/>
          </p:nvSpPr>
          <p:spPr>
            <a:xfrm>
              <a:off x="524256" y="1739265"/>
              <a:ext cx="101178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01　解析</a:t>
              </a:r>
              <a:endParaRPr lang="zh-CN" sz="1800" dirty="0">
                <a:solidFill>
                  <a:schemeClr val="accen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3134106" y="1739265"/>
              <a:ext cx="365302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识别语言、文件类型和内容边界。</a:t>
              </a:r>
              <a:endPara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9326880" y="1771650"/>
              <a:ext cx="122682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可读取的文本</a:t>
              </a:r>
              <a:endParaRPr lang="zh-CN" sz="150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524256" y="2305050"/>
            <a:ext cx="11134344" cy="519684"/>
            <a:chOff x="524256" y="2305050"/>
            <a:chExt cx="11134344" cy="519684"/>
          </a:xfrm>
        </p:grpSpPr>
        <p:sp>
          <p:nvSpPr>
            <p:cNvPr id="9" name="Line 9"/>
            <p:cNvSpPr/>
            <p:nvPr/>
          </p:nvSpPr>
          <p:spPr>
            <a:xfrm>
              <a:off x="533400" y="2305050"/>
              <a:ext cx="11125200" cy="9525"/>
            </a:xfrm>
            <a:custGeom>
              <a:avLst/>
              <a:gdLst/>
              <a:ahLst/>
              <a:cxnLst/>
              <a:rect l="l" t="t" r="r" b="b"/>
              <a:pathLst>
                <a:path w="11125200" h="9525">
                  <a:moveTo>
                    <a:pt x="0" y="0"/>
                  </a:moveTo>
                  <a:lnTo>
                    <a:pt x="111252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524256" y="2472690"/>
              <a:ext cx="149641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02　基础过滤</a:t>
              </a:r>
              <a:endParaRPr lang="zh-CN" sz="1800" dirty="0">
                <a:solidFill>
                  <a:schemeClr val="accen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3134106" y="2472690"/>
              <a:ext cx="486460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剔除异常格式、低信息与不适合训练的内容。</a:t>
              </a:r>
              <a:endPara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9326880" y="2505075"/>
              <a:ext cx="82296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候选材料</a:t>
              </a:r>
              <a:endParaRPr lang="zh-CN" sz="150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524256" y="3028950"/>
            <a:ext cx="11134344" cy="519684"/>
            <a:chOff x="524256" y="3028950"/>
            <a:chExt cx="11134344" cy="519684"/>
          </a:xfrm>
        </p:grpSpPr>
        <p:sp>
          <p:nvSpPr>
            <p:cNvPr id="14" name="Line 14"/>
            <p:cNvSpPr/>
            <p:nvPr/>
          </p:nvSpPr>
          <p:spPr>
            <a:xfrm>
              <a:off x="533400" y="3028950"/>
              <a:ext cx="11125200" cy="9525"/>
            </a:xfrm>
            <a:custGeom>
              <a:avLst/>
              <a:gdLst/>
              <a:ahLst/>
              <a:cxnLst/>
              <a:rect l="l" t="t" r="r" b="b"/>
              <a:pathLst>
                <a:path w="11125200" h="9525">
                  <a:moveTo>
                    <a:pt x="0" y="0"/>
                  </a:moveTo>
                  <a:lnTo>
                    <a:pt x="111252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524256" y="3196590"/>
              <a:ext cx="101178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03　去重</a:t>
              </a:r>
              <a:endParaRPr lang="zh-CN" sz="1800" dirty="0">
                <a:solidFill>
                  <a:schemeClr val="accen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3134106" y="3196590"/>
              <a:ext cx="341071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减少复制、镜像和近重复材料。</a:t>
              </a:r>
              <a:endPara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9326880" y="3228975"/>
              <a:ext cx="82296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减少冗余</a:t>
              </a:r>
              <a:endParaRPr lang="zh-CN" sz="150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524256" y="3752850"/>
            <a:ext cx="11134344" cy="519684"/>
            <a:chOff x="524256" y="3752850"/>
            <a:chExt cx="11134344" cy="519684"/>
          </a:xfrm>
        </p:grpSpPr>
        <p:sp>
          <p:nvSpPr>
            <p:cNvPr id="19" name="Line 19"/>
            <p:cNvSpPr/>
            <p:nvPr/>
          </p:nvSpPr>
          <p:spPr>
            <a:xfrm>
              <a:off x="533400" y="3752850"/>
              <a:ext cx="11125200" cy="9525"/>
            </a:xfrm>
            <a:custGeom>
              <a:avLst/>
              <a:gdLst/>
              <a:ahLst/>
              <a:cxnLst/>
              <a:rect l="l" t="t" r="r" b="b"/>
              <a:pathLst>
                <a:path w="11125200" h="9525">
                  <a:moveTo>
                    <a:pt x="0" y="0"/>
                  </a:moveTo>
                  <a:lnTo>
                    <a:pt x="111252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524256" y="3920490"/>
              <a:ext cx="198104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04　相关性与质量</a:t>
              </a:r>
              <a:endParaRPr lang="zh-CN" sz="1800" dirty="0">
                <a:solidFill>
                  <a:schemeClr val="accen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3134106" y="3920490"/>
              <a:ext cx="413766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先找编程相关材料，再判断训练价值。</a:t>
              </a:r>
              <a:endPara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9326880" y="3952875"/>
              <a:ext cx="122682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筛选后的语料</a:t>
              </a:r>
              <a:endParaRPr lang="zh-CN" sz="150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524256" y="4476750"/>
            <a:ext cx="11134344" cy="519684"/>
            <a:chOff x="524256" y="4476750"/>
            <a:chExt cx="11134344" cy="519684"/>
          </a:xfrm>
        </p:grpSpPr>
        <p:sp>
          <p:nvSpPr>
            <p:cNvPr id="24" name="Line 24"/>
            <p:cNvSpPr/>
            <p:nvPr/>
          </p:nvSpPr>
          <p:spPr>
            <a:xfrm>
              <a:off x="533400" y="4476750"/>
              <a:ext cx="11125200" cy="9525"/>
            </a:xfrm>
            <a:custGeom>
              <a:avLst/>
              <a:gdLst/>
              <a:ahLst/>
              <a:cxnLst/>
              <a:rect l="l" t="t" r="r" b="b"/>
              <a:pathLst>
                <a:path w="11125200" h="9525">
                  <a:moveTo>
                    <a:pt x="0" y="0"/>
                  </a:moveTo>
                  <a:lnTo>
                    <a:pt x="111252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524256" y="4644390"/>
              <a:ext cx="17387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05　评测去污染</a:t>
              </a:r>
              <a:endParaRPr lang="zh-CN" sz="1800" dirty="0">
                <a:solidFill>
                  <a:schemeClr val="accen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3134106" y="4644390"/>
              <a:ext cx="437997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检查与评测材料的重合，避免见过答案。</a:t>
              </a:r>
              <a:endPara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9326880" y="4676775"/>
              <a:ext cx="122682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降低评测泄漏</a:t>
              </a:r>
              <a:endParaRPr lang="zh-CN" sz="150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24256" y="5200650"/>
            <a:ext cx="11134344" cy="519684"/>
            <a:chOff x="524256" y="5200650"/>
            <a:chExt cx="11134344" cy="519684"/>
          </a:xfrm>
        </p:grpSpPr>
        <p:sp>
          <p:nvSpPr>
            <p:cNvPr id="29" name="Line 29"/>
            <p:cNvSpPr/>
            <p:nvPr/>
          </p:nvSpPr>
          <p:spPr>
            <a:xfrm>
              <a:off x="533400" y="5200650"/>
              <a:ext cx="11125200" cy="9525"/>
            </a:xfrm>
            <a:custGeom>
              <a:avLst/>
              <a:gdLst/>
              <a:ahLst/>
              <a:cxnLst/>
              <a:rect l="l" t="t" r="r" b="b"/>
              <a:pathLst>
                <a:path w="11125200" h="9525">
                  <a:moveTo>
                    <a:pt x="0" y="0"/>
                  </a:moveTo>
                  <a:lnTo>
                    <a:pt x="111252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524256" y="5368290"/>
              <a:ext cx="149641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06　分桶保存</a:t>
              </a:r>
              <a:endParaRPr lang="zh-CN" sz="1800" dirty="0">
                <a:solidFill>
                  <a:schemeClr val="accen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3134106" y="5368290"/>
              <a:ext cx="365302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按来源、语言、质量、长度组织。</a:t>
              </a:r>
              <a:endPara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9326880" y="5400675"/>
              <a:ext cx="142875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供后续混合采样</a:t>
              </a:r>
              <a:endParaRPr lang="zh-CN" sz="1500" dirty="0">
                <a:solidFill>
                  <a:schemeClr val="accent3"/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528066" y="6363652"/>
            <a:ext cx="10967504" cy="205359"/>
            <a:chOff x="528066" y="6363652"/>
            <a:chExt cx="10967504" cy="205359"/>
          </a:xfrm>
        </p:grpSpPr>
        <p:sp>
          <p:nvSpPr>
            <p:cNvPr id="34" name="TextBox 34"/>
            <p:cNvSpPr txBox="1"/>
            <p:nvPr/>
          </p:nvSpPr>
          <p:spPr>
            <a:xfrm>
              <a:off x="528066" y="6363652"/>
              <a:ext cx="5664708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根据两篇报告归纳的工程流程；实际操作可能交叠和迭代，不代表两家采用同一严格顺序。</a:t>
              </a:r>
              <a:endParaRPr lang="zh-CN" sz="105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11329416" y="6363652"/>
              <a:ext cx="166154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07</a:t>
              </a:r>
              <a:endParaRPr lang="zh-CN" sz="105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18922" y="391478"/>
            <a:ext cx="7325868" cy="858393"/>
            <a:chOff x="518922" y="391478"/>
            <a:chExt cx="7325868" cy="858393"/>
          </a:xfrm>
        </p:grpSpPr>
        <p:sp>
          <p:nvSpPr>
            <p:cNvPr id="2" name="TextBox 2"/>
            <p:cNvSpPr txBox="1"/>
            <p:nvPr/>
          </p:nvSpPr>
          <p:spPr>
            <a:xfrm>
              <a:off x="528066" y="391478"/>
              <a:ext cx="2031921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02 / 准备数据 · DeepSeek 案例</a:t>
              </a:r>
              <a:endParaRPr lang="zh-CN" sz="1050" dirty="0">
                <a:solidFill>
                  <a:schemeClr val="accen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8922" y="692468"/>
              <a:ext cx="7325868" cy="55740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8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从一批可信种子，找到更多编程相关网页</a:t>
              </a:r>
              <a:endParaRPr lang="zh-CN" sz="2850" dirty="0">
                <a:solidFill>
                  <a:schemeClr val="dk1"/>
                </a:solidFill>
                <a:latin typeface="+mj-lt"/>
                <a:ea typeface="+mj-ea"/>
                <a:cs typeface="+mj-cs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22732" y="1868805"/>
            <a:ext cx="2037588" cy="2044065"/>
            <a:chOff x="522732" y="1868805"/>
            <a:chExt cx="2037588" cy="2044065"/>
          </a:xfrm>
        </p:grpSpPr>
        <p:sp>
          <p:nvSpPr>
            <p:cNvPr id="5" name="TextBox 5"/>
            <p:cNvSpPr txBox="1"/>
            <p:nvPr/>
          </p:nvSpPr>
          <p:spPr>
            <a:xfrm>
              <a:off x="522732" y="1868805"/>
              <a:ext cx="115214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可信种子</a:t>
              </a:r>
              <a:endParaRPr lang="zh-CN" sz="21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24256" y="2472690"/>
              <a:ext cx="932688" cy="7139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编程文档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技术问答</a:t>
              </a:r>
              <a:endPara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25780" y="3619500"/>
              <a:ext cx="203454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从已知相关内容出发。</a:t>
              </a:r>
              <a:endParaRPr lang="zh-CN" sz="150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4210050" y="1743075"/>
            <a:ext cx="3352800" cy="2343150"/>
            <a:chOff x="4210050" y="1743075"/>
            <a:chExt cx="3352800" cy="2343150"/>
          </a:xfrm>
        </p:grpSpPr>
        <p:sp>
          <p:nvSpPr>
            <p:cNvPr id="9" name="Rectangle 9"/>
            <p:cNvSpPr/>
            <p:nvPr/>
          </p:nvSpPr>
          <p:spPr>
            <a:xfrm>
              <a:off x="4210050" y="1743075"/>
              <a:ext cx="3352800" cy="23431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4427982" y="1868805"/>
              <a:ext cx="2213543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fastText 分类器</a:t>
              </a:r>
              <a:endParaRPr lang="zh-CN" sz="2100" dirty="0">
                <a:solidFill>
                  <a:schemeClr val="accen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4429506" y="2472690"/>
              <a:ext cx="2132838" cy="7139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使用底座 BPE 分词。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召回相关网页。</a:t>
              </a:r>
              <a:endPara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4431030" y="3619500"/>
              <a:ext cx="243840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轻量模型承担大规模初筛。</a:t>
              </a:r>
              <a:endParaRPr lang="zh-CN" sz="150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8142732" y="1868805"/>
            <a:ext cx="2305812" cy="2044065"/>
            <a:chOff x="8142732" y="1868805"/>
            <a:chExt cx="2305812" cy="2044065"/>
          </a:xfrm>
        </p:grpSpPr>
        <p:sp>
          <p:nvSpPr>
            <p:cNvPr id="14" name="TextBox 14"/>
            <p:cNvSpPr txBox="1"/>
            <p:nvPr/>
          </p:nvSpPr>
          <p:spPr>
            <a:xfrm>
              <a:off x="8142732" y="1868805"/>
              <a:ext cx="200025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域名筛选与扩种</a:t>
              </a:r>
              <a:endParaRPr lang="zh-CN" sz="21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8144256" y="2472690"/>
              <a:ext cx="2304288" cy="7139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统计域名内相关比例。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再筛选、扩充种子。</a:t>
              </a:r>
              <a:endPara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8145780" y="3619500"/>
              <a:ext cx="183261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网页部分迭代三轮。</a:t>
              </a:r>
              <a:endParaRPr lang="zh-CN" sz="150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3675507" y="2621280"/>
            <a:ext cx="176822" cy="410718"/>
            <a:chOff x="3675507" y="2621280"/>
            <a:chExt cx="176822" cy="410718"/>
          </a:xfrm>
        </p:grpSpPr>
        <p:sp>
          <p:nvSpPr>
            <p:cNvPr id="18" name="TextBox 18"/>
            <p:cNvSpPr txBox="1"/>
            <p:nvPr/>
          </p:nvSpPr>
          <p:spPr>
            <a:xfrm>
              <a:off x="3675507" y="2621280"/>
              <a:ext cx="17682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→</a:t>
              </a:r>
              <a:endParaRPr lang="zh-CN" sz="2100" dirty="0">
                <a:solidFill>
                  <a:schemeClr val="accent3"/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7637907" y="2621280"/>
            <a:ext cx="176822" cy="410718"/>
            <a:chOff x="7637907" y="2621280"/>
            <a:chExt cx="176822" cy="410718"/>
          </a:xfrm>
        </p:grpSpPr>
        <p:sp>
          <p:nvSpPr>
            <p:cNvPr id="20" name="TextBox 20"/>
            <p:cNvSpPr txBox="1"/>
            <p:nvPr/>
          </p:nvSpPr>
          <p:spPr>
            <a:xfrm>
              <a:off x="7637907" y="2621280"/>
              <a:ext cx="17682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→</a:t>
              </a:r>
              <a:endParaRPr lang="zh-CN" sz="2100" dirty="0">
                <a:solidFill>
                  <a:schemeClr val="accent3"/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522732" y="4600575"/>
            <a:ext cx="11135868" cy="1426845"/>
            <a:chOff x="522732" y="4600575"/>
            <a:chExt cx="11135868" cy="1426845"/>
          </a:xfrm>
        </p:grpSpPr>
        <p:sp>
          <p:nvSpPr>
            <p:cNvPr id="22" name="Line 22"/>
            <p:cNvSpPr/>
            <p:nvPr/>
          </p:nvSpPr>
          <p:spPr>
            <a:xfrm>
              <a:off x="533400" y="4600575"/>
              <a:ext cx="11125200" cy="9525"/>
            </a:xfrm>
            <a:custGeom>
              <a:avLst/>
              <a:gdLst/>
              <a:ahLst/>
              <a:cxnLst/>
              <a:rect l="l" t="t" r="r" b="b"/>
              <a:pathLst>
                <a:path w="11125200" h="9525">
                  <a:moveTo>
                    <a:pt x="0" y="0"/>
                  </a:moveTo>
                  <a:lnTo>
                    <a:pt x="111252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522732" y="4812030"/>
              <a:ext cx="601461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“像编程材料”，不等于“内容正确、值得训练”。</a:t>
              </a:r>
              <a:endParaRPr lang="zh-CN" sz="21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525780" y="5362575"/>
              <a:ext cx="587121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领域召回之后仍要处理重复与质量问题；阈值不是通用最优参数。</a:t>
              </a:r>
              <a:endParaRPr lang="zh-CN" sz="150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525780" y="5734050"/>
              <a:ext cx="569957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报告的域名相关比例阈值为 10%（超过该比例后进一步筛选）。</a:t>
              </a:r>
              <a:endParaRPr lang="zh-CN" sz="150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528066" y="6392228"/>
            <a:ext cx="10967504" cy="205359"/>
            <a:chOff x="528066" y="6392228"/>
            <a:chExt cx="10967504" cy="205359"/>
          </a:xfrm>
        </p:grpSpPr>
        <p:sp>
          <p:nvSpPr>
            <p:cNvPr id="27" name="TextBox 27"/>
            <p:cNvSpPr txBox="1"/>
            <p:nvPr/>
          </p:nvSpPr>
          <p:spPr>
            <a:xfrm>
              <a:off x="528066" y="6392228"/>
              <a:ext cx="3555052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DeepSeek-Coder-V2 §2 · arxiv.org/abs/2406.11931</a:t>
              </a:r>
              <a:endParaRPr lang="zh-CN" sz="105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11329416" y="6392228"/>
              <a:ext cx="166154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08</a:t>
              </a:r>
              <a:endParaRPr lang="zh-CN" sz="105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18922" y="391478"/>
            <a:ext cx="5298948" cy="858393"/>
            <a:chOff x="518922" y="391478"/>
            <a:chExt cx="5298948" cy="858393"/>
          </a:xfrm>
        </p:grpSpPr>
        <p:sp>
          <p:nvSpPr>
            <p:cNvPr id="2" name="TextBox 2"/>
            <p:cNvSpPr txBox="1"/>
            <p:nvPr/>
          </p:nvSpPr>
          <p:spPr>
            <a:xfrm>
              <a:off x="528066" y="391478"/>
              <a:ext cx="1339367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02 / 准备数据 · 去重</a:t>
              </a:r>
              <a:endParaRPr lang="zh-CN" sz="1050" dirty="0">
                <a:solidFill>
                  <a:schemeClr val="accen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8922" y="692468"/>
              <a:ext cx="5298948" cy="55740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8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复制次数，也会变成训练权重</a:t>
              </a:r>
              <a:endParaRPr lang="zh-CN" sz="2850" dirty="0">
                <a:solidFill>
                  <a:schemeClr val="dk1"/>
                </a:solidFill>
                <a:latin typeface="+mj-lt"/>
                <a:ea typeface="+mj-ea"/>
                <a:cs typeface="+mj-cs"/>
              </a:endParaRP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522732" y="1744980"/>
            <a:ext cx="6049518" cy="2548890"/>
            <a:chOff x="522732" y="1744980"/>
            <a:chExt cx="6049518" cy="2548890"/>
          </a:xfrm>
        </p:grpSpPr>
        <p:sp>
          <p:nvSpPr>
            <p:cNvPr id="5" name="TextBox 5"/>
            <p:cNvSpPr txBox="1"/>
            <p:nvPr/>
          </p:nvSpPr>
          <p:spPr>
            <a:xfrm>
              <a:off x="522732" y="1744980"/>
              <a:ext cx="397916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去重前：同一实现来自多个来源</a:t>
              </a:r>
              <a:endParaRPr lang="zh-CN" sz="21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" name="Rectangle 6"/>
            <p:cNvSpPr/>
            <p:nvPr/>
          </p:nvSpPr>
          <p:spPr>
            <a:xfrm>
              <a:off x="533400" y="2305050"/>
              <a:ext cx="1381125" cy="12001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7" name="Rectangle 7"/>
            <p:cNvSpPr/>
            <p:nvPr/>
          </p:nvSpPr>
          <p:spPr>
            <a:xfrm>
              <a:off x="2085975" y="2305050"/>
              <a:ext cx="1381125" cy="12001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8" name="Rectangle 8"/>
            <p:cNvSpPr/>
            <p:nvPr/>
          </p:nvSpPr>
          <p:spPr>
            <a:xfrm>
              <a:off x="3638550" y="2305050"/>
              <a:ext cx="1381125" cy="12001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9" name="Rectangle 9"/>
            <p:cNvSpPr/>
            <p:nvPr/>
          </p:nvSpPr>
          <p:spPr>
            <a:xfrm>
              <a:off x="5191125" y="2305050"/>
              <a:ext cx="1381125" cy="12001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57072" y="2578418"/>
              <a:ext cx="251917" cy="55740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85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</a:t>
              </a:r>
              <a:endParaRPr lang="zh-CN" sz="2850" dirty="0">
                <a:solidFill>
                  <a:schemeClr val="accen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2509647" y="2578418"/>
              <a:ext cx="251917" cy="55740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85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</a:t>
              </a:r>
              <a:endParaRPr lang="zh-CN" sz="2850" dirty="0">
                <a:solidFill>
                  <a:schemeClr val="accen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4062222" y="2578418"/>
              <a:ext cx="251917" cy="55740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85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</a:t>
              </a:r>
              <a:endParaRPr lang="zh-CN" sz="2850" dirty="0">
                <a:solidFill>
                  <a:schemeClr val="accen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5614797" y="2578418"/>
              <a:ext cx="251917" cy="55740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85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B</a:t>
              </a:r>
              <a:endParaRPr lang="zh-CN" sz="2850" dirty="0">
                <a:solidFill>
                  <a:schemeClr val="accent3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73430" y="3143250"/>
              <a:ext cx="82296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原始仓库</a:t>
              </a:r>
              <a:endParaRPr lang="zh-CN" sz="15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2326005" y="3143250"/>
              <a:ext cx="82296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镜像仓库</a:t>
              </a:r>
              <a:endParaRPr lang="zh-CN" sz="15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3878580" y="3143250"/>
              <a:ext cx="82296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复制文件</a:t>
              </a:r>
              <a:endParaRPr lang="zh-CN" sz="15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5431155" y="3143250"/>
              <a:ext cx="82296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另一实现</a:t>
              </a:r>
              <a:endParaRPr lang="zh-CN" sz="15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525780" y="4000500"/>
              <a:ext cx="385191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按文件采样时，重复内容可能被反复看到。</a:t>
              </a:r>
              <a:endParaRPr lang="zh-CN" sz="150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7780782" y="1744980"/>
            <a:ext cx="3496818" cy="2548890"/>
            <a:chOff x="7780782" y="1744980"/>
            <a:chExt cx="3496818" cy="2548890"/>
          </a:xfrm>
        </p:grpSpPr>
        <p:sp>
          <p:nvSpPr>
            <p:cNvPr id="20" name="TextBox 20"/>
            <p:cNvSpPr txBox="1"/>
            <p:nvPr/>
          </p:nvSpPr>
          <p:spPr>
            <a:xfrm>
              <a:off x="7780782" y="1744980"/>
              <a:ext cx="86944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去重后</a:t>
              </a:r>
              <a:endParaRPr lang="zh-CN" sz="21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1" name="Rectangle 21"/>
            <p:cNvSpPr/>
            <p:nvPr/>
          </p:nvSpPr>
          <p:spPr>
            <a:xfrm>
              <a:off x="7791450" y="2305050"/>
              <a:ext cx="1657350" cy="12001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9620250" y="2305050"/>
              <a:ext cx="1657350" cy="12001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8386572" y="2711768"/>
              <a:ext cx="251917" cy="55740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85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</a:t>
              </a:r>
              <a:endParaRPr lang="zh-CN" sz="2850" dirty="0">
                <a:solidFill>
                  <a:schemeClr val="accen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0215372" y="2711768"/>
              <a:ext cx="251917" cy="55740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85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B</a:t>
              </a:r>
              <a:endParaRPr lang="zh-CN" sz="2850" dirty="0">
                <a:solidFill>
                  <a:schemeClr val="accent3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7783830" y="3695700"/>
              <a:ext cx="1920240" cy="5981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减少冗余，把预算留给</a:t>
              </a:r>
              <a:b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更广的内容覆盖。</a:t>
              </a:r>
              <a:endParaRPr lang="zh-CN" sz="150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7091172" y="2702242"/>
            <a:ext cx="239973" cy="557403"/>
            <a:chOff x="7091172" y="2702242"/>
            <a:chExt cx="239973" cy="557403"/>
          </a:xfrm>
        </p:grpSpPr>
        <p:sp>
          <p:nvSpPr>
            <p:cNvPr id="27" name="TextBox 27"/>
            <p:cNvSpPr txBox="1"/>
            <p:nvPr/>
          </p:nvSpPr>
          <p:spPr>
            <a:xfrm>
              <a:off x="7091172" y="2702242"/>
              <a:ext cx="239973" cy="55740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85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→</a:t>
              </a:r>
              <a:endParaRPr lang="zh-CN" sz="2850" dirty="0">
                <a:solidFill>
                  <a:schemeClr val="accent1"/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24256" y="4819650"/>
            <a:ext cx="11134344" cy="1091184"/>
            <a:chOff x="524256" y="4819650"/>
            <a:chExt cx="11134344" cy="1091184"/>
          </a:xfrm>
        </p:grpSpPr>
        <p:sp>
          <p:nvSpPr>
            <p:cNvPr id="29" name="Line 29"/>
            <p:cNvSpPr/>
            <p:nvPr/>
          </p:nvSpPr>
          <p:spPr>
            <a:xfrm>
              <a:off x="533400" y="4819650"/>
              <a:ext cx="11125200" cy="9525"/>
            </a:xfrm>
            <a:custGeom>
              <a:avLst/>
              <a:gdLst/>
              <a:ahLst/>
              <a:cxnLst/>
              <a:rect l="l" t="t" r="r" b="b"/>
              <a:pathLst>
                <a:path w="11125200" h="9525">
                  <a:moveTo>
                    <a:pt x="0" y="0"/>
                  </a:moveTo>
                  <a:lnTo>
                    <a:pt x="111252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524256" y="5044440"/>
              <a:ext cx="607618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精确去重处理相同内容；近重复检测还要考虑相似片段。</a:t>
              </a:r>
              <a:endPara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524256" y="5558790"/>
              <a:ext cx="382264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语料内部去重 ≠ 训练—评测去污染。</a:t>
              </a:r>
              <a:endParaRPr lang="zh-CN" sz="1800" dirty="0">
                <a:solidFill>
                  <a:schemeClr val="accent3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5993130" y="5591175"/>
              <a:ext cx="344805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后者针对评测泄漏，不只是重复训练。</a:t>
              </a:r>
              <a:endParaRPr lang="zh-CN" sz="150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528066" y="6411278"/>
            <a:ext cx="10967504" cy="205359"/>
            <a:chOff x="528066" y="6411278"/>
            <a:chExt cx="10967504" cy="205359"/>
          </a:xfrm>
        </p:grpSpPr>
        <p:sp>
          <p:nvSpPr>
            <p:cNvPr id="34" name="TextBox 34"/>
            <p:cNvSpPr txBox="1"/>
            <p:nvPr/>
          </p:nvSpPr>
          <p:spPr>
            <a:xfrm>
              <a:off x="528066" y="6411278"/>
              <a:ext cx="3261741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教学示意；文件数量与大小不表示真实数据集统计。</a:t>
              </a:r>
              <a:endParaRPr lang="zh-CN" sz="105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11329416" y="6411278"/>
              <a:ext cx="166154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09</a:t>
              </a:r>
              <a:endParaRPr lang="zh-CN" sz="105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18922" y="391478"/>
            <a:ext cx="7346137" cy="858393"/>
            <a:chOff x="518922" y="391478"/>
            <a:chExt cx="7346137" cy="858393"/>
          </a:xfrm>
        </p:grpSpPr>
        <p:sp>
          <p:nvSpPr>
            <p:cNvPr id="2" name="TextBox 2"/>
            <p:cNvSpPr txBox="1"/>
            <p:nvPr/>
          </p:nvSpPr>
          <p:spPr>
            <a:xfrm>
              <a:off x="528066" y="391478"/>
              <a:ext cx="894112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02 / 数据分布</a:t>
              </a:r>
              <a:endParaRPr lang="zh-CN" sz="1050" dirty="0">
                <a:solidFill>
                  <a:schemeClr val="accen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8922" y="692468"/>
              <a:ext cx="7346137" cy="55740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8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固定模型和 token，先验证数据是否更好</a:t>
              </a:r>
              <a:endParaRPr lang="zh-CN" sz="2850" dirty="0">
                <a:solidFill>
                  <a:schemeClr val="dk1"/>
                </a:solidFill>
                <a:latin typeface="+mj-lt"/>
                <a:ea typeface="+mj-ea"/>
                <a:cs typeface="+mj-cs"/>
              </a:endParaRP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24256" y="1520190"/>
            <a:ext cx="5879306" cy="352044"/>
            <a:chOff x="524256" y="1520190"/>
            <a:chExt cx="5879306" cy="352044"/>
          </a:xfrm>
        </p:grpSpPr>
        <p:sp>
          <p:nvSpPr>
            <p:cNvPr id="5" name="TextBox 5"/>
            <p:cNvSpPr txBox="1"/>
            <p:nvPr/>
          </p:nvSpPr>
          <p:spPr>
            <a:xfrm>
              <a:off x="524256" y="1520190"/>
              <a:ext cx="587930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DeepSeek：1B 模型 · 1T 训练 tokens · 准确率（%）</a:t>
              </a:r>
              <a:endParaRPr lang="zh-CN" sz="180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89407" y="2076450"/>
            <a:ext cx="6554343" cy="3531870"/>
            <a:chOff x="589407" y="2076450"/>
            <a:chExt cx="6554343" cy="3531870"/>
          </a:xfrm>
        </p:grpSpPr>
        <p:sp>
          <p:nvSpPr>
            <p:cNvPr id="7" name="Rectangle 7"/>
            <p:cNvSpPr/>
            <p:nvPr/>
          </p:nvSpPr>
          <p:spPr>
            <a:xfrm>
              <a:off x="4000500" y="2085975"/>
              <a:ext cx="171450" cy="1714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4259580" y="2076450"/>
              <a:ext cx="62103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旧语料</a:t>
              </a:r>
              <a:endParaRPr lang="zh-CN" sz="15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" name="Rectangle 9"/>
            <p:cNvSpPr/>
            <p:nvPr/>
          </p:nvSpPr>
          <p:spPr>
            <a:xfrm>
              <a:off x="5429250" y="2085975"/>
              <a:ext cx="171450" cy="1714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5688330" y="2076450"/>
              <a:ext cx="62103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新语料</a:t>
              </a:r>
              <a:endParaRPr lang="zh-CN" sz="15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32" name="Group 32"/>
            <p:cNvGrpSpPr/>
            <p:nvPr/>
          </p:nvGrpSpPr>
          <p:grpSpPr>
            <a:xfrm>
              <a:off x="589407" y="2476500"/>
              <a:ext cx="6554343" cy="3131820"/>
              <a:chOff x="589407" y="2476500"/>
              <a:chExt cx="6554343" cy="3131820"/>
            </a:xfrm>
          </p:grpSpPr>
          <p:grpSp>
            <p:nvGrpSpPr>
              <p:cNvPr id="15" name="Group 15"/>
              <p:cNvGrpSpPr/>
              <p:nvPr/>
            </p:nvGrpSpPr>
            <p:grpSpPr>
              <a:xfrm>
                <a:off x="952500" y="2571750"/>
                <a:ext cx="6191250" cy="2581275"/>
                <a:chOff x="952500" y="2571750"/>
                <a:chExt cx="6191250" cy="2581275"/>
              </a:xfrm>
            </p:grpSpPr>
            <p:sp>
              <p:nvSpPr>
                <p:cNvPr id="11" name="Line 11"/>
                <p:cNvSpPr/>
                <p:nvPr/>
              </p:nvSpPr>
              <p:spPr>
                <a:xfrm>
                  <a:off x="952500" y="5143500"/>
                  <a:ext cx="6191250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91250" h="9525">
                      <a:moveTo>
                        <a:pt x="0" y="0"/>
                      </a:moveTo>
                      <a:lnTo>
                        <a:pt x="6191250" y="0"/>
                      </a:lnTo>
                    </a:path>
                  </a:pathLst>
                </a:custGeom>
                <a:noFill/>
                <a:ln w="9525">
                  <a:solidFill>
                    <a:schemeClr val="accent6"/>
                  </a:solidFill>
                </a:ln>
              </p:spPr>
            </p:sp>
            <p:sp>
              <p:nvSpPr>
                <p:cNvPr id="12" name="Line 12"/>
                <p:cNvSpPr/>
                <p:nvPr/>
              </p:nvSpPr>
              <p:spPr>
                <a:xfrm>
                  <a:off x="952500" y="4286250"/>
                  <a:ext cx="6191250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91250" h="9525">
                      <a:moveTo>
                        <a:pt x="0" y="0"/>
                      </a:moveTo>
                      <a:lnTo>
                        <a:pt x="6191250" y="0"/>
                      </a:lnTo>
                    </a:path>
                  </a:pathLst>
                </a:custGeom>
                <a:noFill/>
                <a:ln w="9525">
                  <a:solidFill>
                    <a:schemeClr val="accent6"/>
                  </a:solidFill>
                </a:ln>
              </p:spPr>
            </p:sp>
            <p:sp>
              <p:nvSpPr>
                <p:cNvPr id="13" name="Line 13"/>
                <p:cNvSpPr/>
                <p:nvPr/>
              </p:nvSpPr>
              <p:spPr>
                <a:xfrm>
                  <a:off x="952500" y="3429000"/>
                  <a:ext cx="6191250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91250" h="9525">
                      <a:moveTo>
                        <a:pt x="0" y="0"/>
                      </a:moveTo>
                      <a:lnTo>
                        <a:pt x="6191250" y="0"/>
                      </a:lnTo>
                    </a:path>
                  </a:pathLst>
                </a:custGeom>
                <a:noFill/>
                <a:ln w="9525">
                  <a:solidFill>
                    <a:schemeClr val="accent6"/>
                  </a:solidFill>
                </a:ln>
              </p:spPr>
            </p:sp>
            <p:sp>
              <p:nvSpPr>
                <p:cNvPr id="14" name="Line 14"/>
                <p:cNvSpPr/>
                <p:nvPr/>
              </p:nvSpPr>
              <p:spPr>
                <a:xfrm>
                  <a:off x="952500" y="2571750"/>
                  <a:ext cx="6191250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91250" h="9525">
                      <a:moveTo>
                        <a:pt x="0" y="0"/>
                      </a:moveTo>
                      <a:lnTo>
                        <a:pt x="6191250" y="0"/>
                      </a:lnTo>
                    </a:path>
                  </a:pathLst>
                </a:custGeom>
                <a:noFill/>
                <a:ln w="9525">
                  <a:solidFill>
                    <a:schemeClr val="accent6"/>
                  </a:solidFill>
                </a:ln>
              </p:spPr>
            </p:sp>
          </p:grpSp>
          <p:grpSp>
            <p:nvGrpSpPr>
              <p:cNvPr id="20" name="Group 20"/>
              <p:cNvGrpSpPr/>
              <p:nvPr/>
            </p:nvGrpSpPr>
            <p:grpSpPr>
              <a:xfrm>
                <a:off x="589407" y="2476500"/>
                <a:ext cx="237364" cy="2865120"/>
                <a:chOff x="589407" y="2476500"/>
                <a:chExt cx="237364" cy="2865120"/>
              </a:xfrm>
            </p:grpSpPr>
            <p:sp>
              <p:nvSpPr>
                <p:cNvPr id="16" name="TextBox 16"/>
                <p:cNvSpPr txBox="1"/>
                <p:nvPr/>
              </p:nvSpPr>
              <p:spPr>
                <a:xfrm>
                  <a:off x="700469" y="5048250"/>
                  <a:ext cx="126302" cy="29337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anchor="t" anchorCtr="0">
                  <a:spAutoFit/>
                </a:bodyPr>
                <a:lstStyle/>
                <a:p>
                  <a:pPr algn="r"/>
                  <a:r>
                    <a:rPr lang="zh-CN" sz="1500" dirty="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rPr>
                    <a:t>0</a:t>
                  </a:r>
                  <a:endParaRPr lang="zh-CN" sz="15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17" name="TextBox 17"/>
                <p:cNvSpPr txBox="1"/>
                <p:nvPr/>
              </p:nvSpPr>
              <p:spPr>
                <a:xfrm>
                  <a:off x="589407" y="4191000"/>
                  <a:ext cx="237363" cy="29337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anchor="t" anchorCtr="0">
                  <a:spAutoFit/>
                </a:bodyPr>
                <a:lstStyle/>
                <a:p>
                  <a:pPr algn="r"/>
                  <a:r>
                    <a:rPr lang="zh-CN" sz="1500" dirty="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rPr>
                    <a:t>20</a:t>
                  </a:r>
                  <a:endParaRPr lang="zh-CN" sz="15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18" name="TextBox 18"/>
                <p:cNvSpPr txBox="1"/>
                <p:nvPr/>
              </p:nvSpPr>
              <p:spPr>
                <a:xfrm>
                  <a:off x="589407" y="3333750"/>
                  <a:ext cx="237363" cy="29337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anchor="t" anchorCtr="0">
                  <a:spAutoFit/>
                </a:bodyPr>
                <a:lstStyle/>
                <a:p>
                  <a:pPr algn="r"/>
                  <a:r>
                    <a:rPr lang="zh-CN" sz="1500" dirty="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rPr>
                    <a:t>40</a:t>
                  </a:r>
                  <a:endParaRPr lang="zh-CN" sz="15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19" name="TextBox 19"/>
                <p:cNvSpPr txBox="1"/>
                <p:nvPr/>
              </p:nvSpPr>
              <p:spPr>
                <a:xfrm>
                  <a:off x="589407" y="2476500"/>
                  <a:ext cx="237363" cy="29337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anchor="t" anchorCtr="0">
                  <a:spAutoFit/>
                </a:bodyPr>
                <a:lstStyle/>
                <a:p>
                  <a:pPr algn="r"/>
                  <a:r>
                    <a:rPr lang="zh-CN" sz="1500" dirty="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rPr>
                    <a:t>60</a:t>
                  </a:r>
                  <a:endParaRPr lang="zh-CN" sz="15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1" name="Rectangle 21"/>
              <p:cNvSpPr/>
              <p:nvPr/>
            </p:nvSpPr>
            <p:spPr>
              <a:xfrm>
                <a:off x="1952625" y="3836194"/>
                <a:ext cx="685800" cy="1307306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22" name="Rectangle 22"/>
              <p:cNvSpPr/>
              <p:nvPr/>
            </p:nvSpPr>
            <p:spPr>
              <a:xfrm>
                <a:off x="2762250" y="3600450"/>
                <a:ext cx="685800" cy="154305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</p:sp>
          <p:sp>
            <p:nvSpPr>
              <p:cNvPr id="23" name="Rectangle 23"/>
              <p:cNvSpPr/>
              <p:nvPr/>
            </p:nvSpPr>
            <p:spPr>
              <a:xfrm>
                <a:off x="4810125" y="3231832"/>
                <a:ext cx="685800" cy="191166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24" name="Rectangle 24"/>
              <p:cNvSpPr/>
              <p:nvPr/>
            </p:nvSpPr>
            <p:spPr>
              <a:xfrm>
                <a:off x="5619750" y="3043238"/>
                <a:ext cx="685800" cy="2100262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</p:sp>
          <p:grpSp>
            <p:nvGrpSpPr>
              <p:cNvPr id="31" name="Group 31"/>
              <p:cNvGrpSpPr/>
              <p:nvPr/>
            </p:nvGrpSpPr>
            <p:grpSpPr>
              <a:xfrm>
                <a:off x="2019833" y="2729865"/>
                <a:ext cx="4218508" cy="2878455"/>
                <a:chOff x="2019833" y="2729865"/>
                <a:chExt cx="4218508" cy="2878455"/>
              </a:xfrm>
            </p:grpSpPr>
            <p:sp>
              <p:nvSpPr>
                <p:cNvPr id="25" name="TextBox 25"/>
                <p:cNvSpPr txBox="1"/>
                <p:nvPr/>
              </p:nvSpPr>
              <p:spPr>
                <a:xfrm>
                  <a:off x="2019833" y="3520440"/>
                  <a:ext cx="551383" cy="35204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anchor="t" anchorCtr="0">
                  <a:spAutoFit/>
                </a:bodyPr>
                <a:lstStyle/>
                <a:p>
                  <a:pPr algn="ctr"/>
                  <a:r>
                    <a:rPr lang="zh-CN" sz="1800" dirty="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rPr>
                    <a:t>30.5</a:t>
                  </a:r>
                  <a:endParaRPr lang="zh-CN" sz="18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TextBox 26"/>
                <p:cNvSpPr txBox="1"/>
                <p:nvPr/>
              </p:nvSpPr>
              <p:spPr>
                <a:xfrm>
                  <a:off x="2829458" y="3282315"/>
                  <a:ext cx="551383" cy="35204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anchor="t" anchorCtr="0">
                  <a:spAutoFit/>
                </a:bodyPr>
                <a:lstStyle/>
                <a:p>
                  <a:pPr algn="ctr"/>
                  <a:r>
                    <a:rPr lang="zh-CN" sz="1800" dirty="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rPr>
                    <a:t>36.0</a:t>
                  </a:r>
                  <a:endParaRPr lang="zh-CN" sz="18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7" name="TextBox 27"/>
                <p:cNvSpPr txBox="1"/>
                <p:nvPr/>
              </p:nvSpPr>
              <p:spPr>
                <a:xfrm>
                  <a:off x="4877333" y="2920365"/>
                  <a:ext cx="551383" cy="35204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anchor="t" anchorCtr="0">
                  <a:spAutoFit/>
                </a:bodyPr>
                <a:lstStyle/>
                <a:p>
                  <a:pPr algn="ctr"/>
                  <a:r>
                    <a:rPr lang="zh-CN" sz="1800" dirty="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rPr>
                    <a:t>44.6</a:t>
                  </a:r>
                  <a:endParaRPr lang="zh-CN" sz="18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8" name="TextBox 28"/>
                <p:cNvSpPr txBox="1"/>
                <p:nvPr/>
              </p:nvSpPr>
              <p:spPr>
                <a:xfrm>
                  <a:off x="5686958" y="2729865"/>
                  <a:ext cx="551383" cy="35204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anchor="t" anchorCtr="0">
                  <a:spAutoFit/>
                </a:bodyPr>
                <a:lstStyle/>
                <a:p>
                  <a:pPr algn="ctr"/>
                  <a:r>
                    <a:rPr lang="zh-CN" sz="1800" dirty="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rPr>
                    <a:t>49.0</a:t>
                  </a:r>
                  <a:endParaRPr lang="zh-CN" sz="18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9" name="TextBox 29"/>
                <p:cNvSpPr txBox="1"/>
                <p:nvPr/>
              </p:nvSpPr>
              <p:spPr>
                <a:xfrm>
                  <a:off x="2187004" y="5314950"/>
                  <a:ext cx="1017143" cy="29337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anchor="t" anchorCtr="0">
                  <a:spAutoFit/>
                </a:bodyPr>
                <a:lstStyle/>
                <a:p>
                  <a:pPr algn="ctr"/>
                  <a:r>
                    <a:rPr lang="zh-CN" sz="1500" dirty="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rPr>
                    <a:t>HumanEval</a:t>
                  </a:r>
                  <a:endParaRPr lang="zh-CN" sz="15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30" name="TextBox 30"/>
                <p:cNvSpPr txBox="1"/>
                <p:nvPr/>
              </p:nvSpPr>
              <p:spPr>
                <a:xfrm>
                  <a:off x="5289423" y="5314950"/>
                  <a:ext cx="527304" cy="29337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anchor="t" anchorCtr="0">
                  <a:spAutoFit/>
                </a:bodyPr>
                <a:lstStyle/>
                <a:p>
                  <a:pPr algn="ctr"/>
                  <a:r>
                    <a:rPr lang="zh-CN" sz="1500" dirty="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rPr>
                    <a:t>MBPP</a:t>
                  </a:r>
                  <a:endParaRPr lang="zh-CN" sz="15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</p:grpSp>
      <p:grpSp>
        <p:nvGrpSpPr>
          <p:cNvPr id="40" name="Group 40"/>
          <p:cNvGrpSpPr/>
          <p:nvPr/>
        </p:nvGrpSpPr>
        <p:grpSpPr>
          <a:xfrm>
            <a:off x="7715250" y="2047875"/>
            <a:ext cx="3196780" cy="3617595"/>
            <a:chOff x="7715250" y="2047875"/>
            <a:chExt cx="3196780" cy="3617595"/>
          </a:xfrm>
        </p:grpSpPr>
        <p:sp>
          <p:nvSpPr>
            <p:cNvPr id="34" name="Line 34"/>
            <p:cNvSpPr/>
            <p:nvPr/>
          </p:nvSpPr>
          <p:spPr>
            <a:xfrm>
              <a:off x="7715250" y="2047875"/>
              <a:ext cx="9525" cy="3571875"/>
            </a:xfrm>
            <a:custGeom>
              <a:avLst/>
              <a:gdLst/>
              <a:ahLst/>
              <a:cxnLst/>
              <a:rect l="l" t="t" r="r" b="b"/>
              <a:pathLst>
                <a:path w="9525" h="3571875">
                  <a:moveTo>
                    <a:pt x="0" y="0"/>
                  </a:moveTo>
                  <a:lnTo>
                    <a:pt x="0" y="3571875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7895082" y="2116455"/>
              <a:ext cx="284835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先换数据，再加训练量</a:t>
              </a:r>
              <a:endParaRPr lang="zh-CN" sz="2100" dirty="0">
                <a:solidFill>
                  <a:schemeClr val="accen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7898130" y="2676525"/>
              <a:ext cx="301390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同预算：+5.5 / +4.4 个百分点。</a:t>
              </a:r>
              <a:endParaRPr lang="zh-CN" sz="15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7898130" y="3124200"/>
              <a:ext cx="2682240" cy="5791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新语料增至 2T：37.2 / 54.0。</a:t>
              </a:r>
              <a:b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这是增加训练量的另一个比较。</a:t>
              </a:r>
              <a:endParaRPr lang="zh-CN" sz="15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7898130" y="3914775"/>
              <a:ext cx="2186940" cy="8648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Qwen 1.5B 的筛选实验：</a:t>
              </a:r>
              <a:b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HumanEval / MBPP 平均</a:t>
              </a:r>
              <a:b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41.6 → 46.8。</a:t>
              </a:r>
              <a:endParaRPr lang="zh-CN" sz="15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7898130" y="5086350"/>
              <a:ext cx="2301240" cy="5791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小模型证据不能直接换算成</a:t>
              </a:r>
              <a:b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大模型的同等收益。</a:t>
              </a:r>
              <a:endParaRPr lang="zh-CN" sz="150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525780" y="5876925"/>
            <a:ext cx="6749606" cy="293370"/>
            <a:chOff x="525780" y="5876925"/>
            <a:chExt cx="6749606" cy="293370"/>
          </a:xfrm>
        </p:grpSpPr>
        <p:sp>
          <p:nvSpPr>
            <p:cNvPr id="41" name="TextBox 41"/>
            <p:cNvSpPr/>
            <p:nvPr/>
          </p:nvSpPr>
          <p:spPr>
            <a:xfrm>
              <a:off x="525780" y="5876925"/>
              <a:ext cx="674960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500" dirty="0">
                  <a:solidFill>
                    <a:srgbClr val="686760"/>
                  </a:solidFill>
                  <a:latin typeface="Arial" panose="020B0604020202090204"/>
                  <a:ea typeface="微软雅黑"/>
                  <a:cs typeface="Arial" panose="020B0604020202090204"/>
                </a:rPr>
                <a:t>本页为小模型数据消融；不是最终模型按完整训练预算得到的成绩。</a:t>
              </a:r>
              <a:endParaRPr lang="zh-CN" sz="1500" dirty="0">
                <a:solidFill>
                  <a:srgbClr val="686760"/>
                </a:solidFill>
                <a:latin typeface="Arial" panose="020B0604020202090204"/>
                <a:ea typeface="微软雅黑"/>
                <a:cs typeface="Arial" panose="020B0604020202090204"/>
              </a:endParaRP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528066" y="6411278"/>
            <a:ext cx="10967504" cy="205359"/>
            <a:chOff x="528066" y="6411278"/>
            <a:chExt cx="10967504" cy="205359"/>
          </a:xfrm>
        </p:grpSpPr>
        <p:sp>
          <p:nvSpPr>
            <p:cNvPr id="43" name="TextBox 43"/>
            <p:cNvSpPr txBox="1"/>
            <p:nvPr/>
          </p:nvSpPr>
          <p:spPr>
            <a:xfrm>
              <a:off x="528066" y="6411278"/>
              <a:ext cx="6883927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DeepSeek Table 1 · arxiv.org/abs/2406.11931　｜　Qwen Fig. 1 / §3.1 · arxiv.org/abs/2409.12186</a:t>
              </a:r>
              <a:endParaRPr lang="zh-CN" sz="105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11329416" y="6411278"/>
              <a:ext cx="166154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10</a:t>
              </a:r>
              <a:endParaRPr lang="zh-CN" sz="105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18922" y="391478"/>
            <a:ext cx="6920484" cy="858393"/>
            <a:chOff x="518922" y="391478"/>
            <a:chExt cx="6920484" cy="858393"/>
          </a:xfrm>
        </p:grpSpPr>
        <p:sp>
          <p:nvSpPr>
            <p:cNvPr id="2" name="TextBox 2"/>
            <p:cNvSpPr txBox="1"/>
            <p:nvPr/>
          </p:nvSpPr>
          <p:spPr>
            <a:xfrm>
              <a:off x="528066" y="391478"/>
              <a:ext cx="1622069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02 / 准备数据 · 混合采样</a:t>
              </a:r>
              <a:endParaRPr lang="zh-CN" sz="1050" dirty="0">
                <a:solidFill>
                  <a:schemeClr val="accen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8922" y="692468"/>
              <a:ext cx="6920484" cy="55740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8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硬盘上的材料，按什么比例进入训练？</a:t>
              </a:r>
              <a:endParaRPr lang="zh-CN" sz="2850" dirty="0">
                <a:solidFill>
                  <a:schemeClr val="dk1"/>
                </a:solidFill>
                <a:latin typeface="+mj-lt"/>
                <a:ea typeface="+mj-ea"/>
                <a:cs typeface="+mj-cs"/>
              </a:endParaRP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22732" y="1773555"/>
            <a:ext cx="2879598" cy="2232279"/>
            <a:chOff x="522732" y="1773555"/>
            <a:chExt cx="2879598" cy="2232279"/>
          </a:xfrm>
        </p:grpSpPr>
        <p:sp>
          <p:nvSpPr>
            <p:cNvPr id="5" name="TextBox 5"/>
            <p:cNvSpPr txBox="1"/>
            <p:nvPr/>
          </p:nvSpPr>
          <p:spPr>
            <a:xfrm>
              <a:off x="522732" y="1773555"/>
              <a:ext cx="115214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语料分桶</a:t>
              </a:r>
              <a:endParaRPr lang="zh-CN" sz="21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752856" y="245364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代码</a:t>
              </a:r>
              <a:endParaRPr lang="zh-CN" sz="1800" dirty="0">
                <a:solidFill>
                  <a:schemeClr val="accen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52856" y="3053715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文本</a:t>
              </a:r>
              <a:endParaRPr lang="zh-CN" sz="1800" dirty="0">
                <a:solidFill>
                  <a:schemeClr val="accent3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52856" y="365379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数学</a:t>
              </a:r>
              <a:endParaRPr lang="zh-CN" sz="1800" dirty="0">
                <a:solidFill>
                  <a:schemeClr val="accent2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973580" y="2486025"/>
              <a:ext cx="142875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各有独立数据量</a:t>
              </a:r>
              <a:endParaRPr lang="zh-CN" sz="15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973580" y="3086100"/>
              <a:ext cx="142875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质量与覆盖不同</a:t>
              </a:r>
              <a:endParaRPr lang="zh-CN" sz="15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973580" y="3686175"/>
              <a:ext cx="122682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可以重复采样</a:t>
              </a:r>
              <a:endParaRPr lang="zh-CN" sz="15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4572000" y="1647825"/>
            <a:ext cx="7086600" cy="2533650"/>
            <a:chOff x="4572000" y="1647825"/>
            <a:chExt cx="7086600" cy="2533650"/>
          </a:xfrm>
        </p:grpSpPr>
        <p:sp>
          <p:nvSpPr>
            <p:cNvPr id="13" name="Rectangle 13"/>
            <p:cNvSpPr/>
            <p:nvPr/>
          </p:nvSpPr>
          <p:spPr>
            <a:xfrm>
              <a:off x="4572000" y="1647825"/>
              <a:ext cx="7086600" cy="25336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4789932" y="1773555"/>
              <a:ext cx="460110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设置采样权重 → 持续组织训练 batch</a:t>
              </a:r>
              <a:endParaRPr lang="zh-CN" sz="21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4791456" y="2453640"/>
              <a:ext cx="452770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Qwen：70% 代码 / 20% 文本 / 10% 数学</a:t>
              </a:r>
              <a:endPara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4791456" y="3053715"/>
              <a:ext cx="497005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DeepSeek：60% 代码 / 30% 文本 / 10% 数学</a:t>
              </a:r>
              <a:endPara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4792980" y="3686175"/>
              <a:ext cx="533609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这些是报告配方，不是每一个 batch 必须精确满足的比例。</a:t>
              </a:r>
              <a:endParaRPr lang="zh-CN" sz="150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522732" y="4629150"/>
            <a:ext cx="11135868" cy="1102995"/>
            <a:chOff x="522732" y="4629150"/>
            <a:chExt cx="11135868" cy="1102995"/>
          </a:xfrm>
        </p:grpSpPr>
        <p:sp>
          <p:nvSpPr>
            <p:cNvPr id="19" name="Line 19"/>
            <p:cNvSpPr/>
            <p:nvPr/>
          </p:nvSpPr>
          <p:spPr>
            <a:xfrm>
              <a:off x="533400" y="4629150"/>
              <a:ext cx="11125200" cy="9525"/>
            </a:xfrm>
            <a:custGeom>
              <a:avLst/>
              <a:gdLst/>
              <a:ahLst/>
              <a:cxnLst/>
              <a:rect l="l" t="t" r="r" b="b"/>
              <a:pathLst>
                <a:path w="11125200" h="9525">
                  <a:moveTo>
                    <a:pt x="0" y="0"/>
                  </a:moveTo>
                  <a:lnTo>
                    <a:pt x="111252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522732" y="4888230"/>
              <a:ext cx="143484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独立语料量</a:t>
              </a:r>
              <a:endParaRPr lang="zh-CN" sz="21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4180332" y="4888230"/>
              <a:ext cx="209919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训练 token 总量</a:t>
              </a:r>
              <a:endParaRPr lang="zh-CN" sz="21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8295132" y="4888230"/>
              <a:ext cx="115214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重复次数</a:t>
              </a:r>
              <a:endParaRPr lang="zh-CN" sz="21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525780" y="5438775"/>
              <a:ext cx="203454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收集到多少不同材料？</a:t>
              </a:r>
              <a:endParaRPr lang="zh-CN" sz="150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4183380" y="5438775"/>
              <a:ext cx="223647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整个训练实际消费多少？</a:t>
              </a:r>
              <a:endParaRPr lang="zh-CN" sz="150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8298180" y="5438775"/>
              <a:ext cx="203454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同一材料学了多少遍？</a:t>
              </a:r>
              <a:endParaRPr lang="zh-CN" sz="150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528066" y="6411278"/>
            <a:ext cx="10967504" cy="205359"/>
            <a:chOff x="528066" y="6411278"/>
            <a:chExt cx="10967504" cy="205359"/>
          </a:xfrm>
        </p:grpSpPr>
        <p:sp>
          <p:nvSpPr>
            <p:cNvPr id="27" name="TextBox 27"/>
            <p:cNvSpPr txBox="1"/>
            <p:nvPr/>
          </p:nvSpPr>
          <p:spPr>
            <a:xfrm>
              <a:off x="528066" y="6411278"/>
              <a:ext cx="5658635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Qwen §3.1 / Table 3；DeepSeek §3.1。采样流程为教学示意，不表示实际单个 batch。</a:t>
              </a:r>
              <a:endParaRPr lang="zh-CN" sz="105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11329416" y="6411278"/>
              <a:ext cx="166154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11</a:t>
              </a:r>
              <a:endParaRPr lang="zh-CN" sz="105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18922" y="391478"/>
            <a:ext cx="6515100" cy="858393"/>
            <a:chOff x="518922" y="391478"/>
            <a:chExt cx="6515100" cy="858393"/>
          </a:xfrm>
        </p:grpSpPr>
        <p:sp>
          <p:nvSpPr>
            <p:cNvPr id="2" name="TextBox 2"/>
            <p:cNvSpPr txBox="1"/>
            <p:nvPr/>
          </p:nvSpPr>
          <p:spPr>
            <a:xfrm>
              <a:off x="528066" y="391478"/>
              <a:ext cx="894112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02 / 数据分布</a:t>
              </a:r>
              <a:endParaRPr lang="zh-CN" sz="1050" dirty="0">
                <a:solidFill>
                  <a:schemeClr val="accen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8922" y="692468"/>
              <a:ext cx="6515100" cy="55740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8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代码占比越高，代码表现就越好吗？</a:t>
              </a:r>
              <a:endParaRPr lang="zh-CN" sz="2850" dirty="0">
                <a:solidFill>
                  <a:schemeClr val="dk1"/>
                </a:solidFill>
                <a:latin typeface="+mj-lt"/>
                <a:ea typeface="+mj-ea"/>
                <a:cs typeface="+mj-cs"/>
              </a:endParaRP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24256" y="1558290"/>
            <a:ext cx="7375398" cy="352044"/>
            <a:chOff x="524256" y="1558290"/>
            <a:chExt cx="7375398" cy="352044"/>
          </a:xfrm>
        </p:grpSpPr>
        <p:sp>
          <p:nvSpPr>
            <p:cNvPr id="5" name="TextBox 5"/>
            <p:cNvSpPr/>
            <p:nvPr/>
          </p:nvSpPr>
          <p:spPr>
            <a:xfrm>
              <a:off x="524256" y="1558290"/>
              <a:ext cx="737539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686760"/>
                  </a:solidFill>
                  <a:latin typeface="Arial" panose="020B0604020202090204"/>
                  <a:ea typeface="微软雅黑"/>
                  <a:cs typeface="Arial" panose="020B0604020202090204"/>
                </a:rPr>
                <a:t>Qwen 7B 消融，非最终成绩；配比：Code / Text / Math。</a:t>
              </a:r>
              <a:endParaRPr lang="zh-CN" sz="1800" dirty="0">
                <a:solidFill>
                  <a:srgbClr val="686760"/>
                </a:solidFill>
                <a:latin typeface="Arial" panose="020B0604020202090204"/>
                <a:ea typeface="微软雅黑"/>
                <a:cs typeface="Arial" panose="020B0604020202090204"/>
              </a:endParaRP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533400" y="2415540"/>
            <a:ext cx="11125200" cy="1784985"/>
            <a:chOff x="533400" y="2415540"/>
            <a:chExt cx="11125200" cy="1784985"/>
          </a:xfrm>
        </p:grpSpPr>
        <p:grpSp>
          <p:nvGrpSpPr>
            <p:cNvPr id="10" name="Group 10"/>
            <p:cNvGrpSpPr/>
            <p:nvPr/>
          </p:nvGrpSpPr>
          <p:grpSpPr>
            <a:xfrm>
              <a:off x="533400" y="2857500"/>
              <a:ext cx="11125200" cy="1343025"/>
              <a:chOff x="533400" y="2857500"/>
              <a:chExt cx="11125200" cy="1343025"/>
            </a:xfrm>
          </p:grpSpPr>
          <p:sp>
            <p:nvSpPr>
              <p:cNvPr id="7" name="Line 7"/>
              <p:cNvSpPr/>
              <p:nvPr/>
            </p:nvSpPr>
            <p:spPr>
              <a:xfrm>
                <a:off x="533400" y="2857500"/>
                <a:ext cx="111252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1125200" h="9525">
                    <a:moveTo>
                      <a:pt x="0" y="0"/>
                    </a:moveTo>
                    <a:lnTo>
                      <a:pt x="11125200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8" name="Line 8"/>
              <p:cNvSpPr/>
              <p:nvPr/>
            </p:nvSpPr>
            <p:spPr>
              <a:xfrm>
                <a:off x="533400" y="3524250"/>
                <a:ext cx="111252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1125200" h="9525">
                    <a:moveTo>
                      <a:pt x="0" y="0"/>
                    </a:moveTo>
                    <a:lnTo>
                      <a:pt x="11125200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9" name="Line 9"/>
              <p:cNvSpPr/>
              <p:nvPr/>
            </p:nvSpPr>
            <p:spPr>
              <a:xfrm>
                <a:off x="533400" y="4191000"/>
                <a:ext cx="111252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1125200" h="9525">
                    <a:moveTo>
                      <a:pt x="0" y="0"/>
                    </a:moveTo>
                    <a:lnTo>
                      <a:pt x="11125200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</p:grpSp>
        <p:sp>
          <p:nvSpPr>
            <p:cNvPr id="11" name="TextBox 11"/>
            <p:cNvSpPr txBox="1"/>
            <p:nvPr/>
          </p:nvSpPr>
          <p:spPr>
            <a:xfrm>
              <a:off x="638556" y="241554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配比</a:t>
              </a:r>
              <a:endPara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3191256" y="2415540"/>
              <a:ext cx="92331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Common</a:t>
              </a:r>
              <a:endPara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4905756" y="2415540"/>
              <a:ext cx="44074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BCB</a:t>
              </a:r>
              <a:endPara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620256" y="2415540"/>
              <a:ext cx="63276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MATH</a:t>
              </a:r>
              <a:endPara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8334756" y="2415540"/>
              <a:ext cx="77358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GSM8K</a:t>
              </a:r>
              <a:endPara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0049256" y="2415540"/>
              <a:ext cx="68397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MMLU</a:t>
              </a:r>
              <a:endPara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638556" y="3082290"/>
              <a:ext cx="124198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100 / 0 / 0</a:t>
              </a:r>
              <a:endPara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3191256" y="3082290"/>
              <a:ext cx="55138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49.8</a:t>
              </a:r>
              <a:endPara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4905756" y="3082290"/>
              <a:ext cx="55138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40.3</a:t>
              </a:r>
              <a:endPara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6620256" y="3082290"/>
              <a:ext cx="55138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10.3</a:t>
              </a:r>
              <a:endPara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8334756" y="3082290"/>
              <a:ext cx="55138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23.8</a:t>
              </a:r>
              <a:endPara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0049256" y="3082290"/>
              <a:ext cx="55138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42.8</a:t>
              </a:r>
              <a:endPara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638556" y="3749040"/>
              <a:ext cx="137525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70 / 20 / 10</a:t>
              </a:r>
              <a:endPara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3191256" y="3749040"/>
              <a:ext cx="55138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48.3</a:t>
              </a:r>
              <a:endPara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4905756" y="3749040"/>
              <a:ext cx="55138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38.3</a:t>
              </a:r>
              <a:endPara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6620256" y="3749040"/>
              <a:ext cx="55138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33.2</a:t>
              </a:r>
              <a:endPara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8334756" y="3749040"/>
              <a:ext cx="55138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64.5</a:t>
              </a:r>
              <a:endPara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10049256" y="3749040"/>
              <a:ext cx="55138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62.9</a:t>
              </a:r>
              <a:endPara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522732" y="4592955"/>
            <a:ext cx="5675376" cy="1139190"/>
            <a:chOff x="522732" y="4592955"/>
            <a:chExt cx="5675376" cy="1139190"/>
          </a:xfrm>
        </p:grpSpPr>
        <p:sp>
          <p:nvSpPr>
            <p:cNvPr id="30" name="TextBox 30"/>
            <p:cNvSpPr txBox="1"/>
            <p:nvPr/>
          </p:nvSpPr>
          <p:spPr>
            <a:xfrm>
              <a:off x="522732" y="4592955"/>
              <a:ext cx="567537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综合能力更好，不等于每个代码指标都更好。</a:t>
              </a:r>
              <a:endParaRPr lang="zh-CN" sz="2100" dirty="0">
                <a:solidFill>
                  <a:schemeClr val="accen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525780" y="5133975"/>
              <a:ext cx="4968240" cy="5981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数据配比是预算分配，也是目标选择：</a:t>
              </a:r>
              <a:b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代码补全专用模型，与通用代码助手，未必采用同一配方。</a:t>
              </a:r>
              <a:endParaRPr lang="zh-CN" sz="15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7898130" y="4657725"/>
            <a:ext cx="2701290" cy="1341120"/>
            <a:chOff x="7898130" y="4657725"/>
            <a:chExt cx="2701290" cy="1341120"/>
          </a:xfrm>
        </p:grpSpPr>
        <p:sp>
          <p:nvSpPr>
            <p:cNvPr id="33" name="TextBox 33"/>
            <p:cNvSpPr txBox="1"/>
            <p:nvPr/>
          </p:nvSpPr>
          <p:spPr>
            <a:xfrm>
              <a:off x="7898130" y="4657725"/>
              <a:ext cx="2701290" cy="13411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Qwen 最终采用 70 / 20 / 10。</a:t>
              </a:r>
              <a:endParaRPr lang="zh-CN" sz="150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  <a:p>
              <a:pPr algn="l">
                <a:lnSpc>
                  <a:spcPts val="2250"/>
                </a:lnSpc>
                <a:spcBef>
                  <a:spcPts val="300"/>
                </a:spcBef>
              </a:pPr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DeepSeek 采用 60 / 30 / 10。</a:t>
              </a:r>
              <a:endParaRPr lang="zh-CN" sz="150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  <a:p>
              <a:pPr algn="l">
                <a:lnSpc>
                  <a:spcPts val="2250"/>
                </a:lnSpc>
                <a:spcBef>
                  <a:spcPts val="1200"/>
                </a:spcBef>
              </a:pPr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这些结果不能单独证明</a:t>
              </a:r>
              <a:b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“数学数据必然提升代码推理”。</a:t>
              </a:r>
              <a:endParaRPr lang="zh-CN" sz="150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528066" y="6411278"/>
            <a:ext cx="10967504" cy="205359"/>
            <a:chOff x="528066" y="6411278"/>
            <a:chExt cx="10967504" cy="205359"/>
          </a:xfrm>
        </p:grpSpPr>
        <p:sp>
          <p:nvSpPr>
            <p:cNvPr id="35" name="TextBox 35"/>
            <p:cNvSpPr txBox="1"/>
            <p:nvPr/>
          </p:nvSpPr>
          <p:spPr>
            <a:xfrm>
              <a:off x="528066" y="6411278"/>
              <a:ext cx="6266155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Qwen Table 3（保留原列名，节选无歧义两行；完整说明见附录 D）· arxiv.org/abs/2409.12186</a:t>
              </a:r>
              <a:endParaRPr lang="zh-CN" sz="105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11329416" y="6411278"/>
              <a:ext cx="166154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12</a:t>
              </a:r>
              <a:endParaRPr lang="zh-CN" sz="105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18922" y="391478"/>
            <a:ext cx="7609999" cy="858393"/>
            <a:chOff x="518922" y="391478"/>
            <a:chExt cx="7609999" cy="858393"/>
          </a:xfrm>
        </p:grpSpPr>
        <p:sp>
          <p:nvSpPr>
            <p:cNvPr id="2" name="TextBox 2"/>
            <p:cNvSpPr txBox="1"/>
            <p:nvPr/>
          </p:nvSpPr>
          <p:spPr>
            <a:xfrm>
              <a:off x="528066" y="391478"/>
              <a:ext cx="1911839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03 / 构造训练样本 · token 化</a:t>
              </a:r>
              <a:endParaRPr lang="zh-CN" sz="1050" dirty="0">
                <a:solidFill>
                  <a:schemeClr val="accen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8922" y="692468"/>
              <a:ext cx="7609999" cy="55740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8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源代码先变成 token IDs，才能进入模型</a:t>
              </a:r>
              <a:endParaRPr lang="zh-CN" sz="2850" dirty="0">
                <a:solidFill>
                  <a:schemeClr val="dk1"/>
                </a:solidFill>
                <a:latin typeface="+mj-lt"/>
                <a:ea typeface="+mj-ea"/>
                <a:cs typeface="+mj-cs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22732" y="1562100"/>
            <a:ext cx="11135868" cy="952500"/>
            <a:chOff x="522732" y="1562100"/>
            <a:chExt cx="11135868" cy="952500"/>
          </a:xfrm>
        </p:grpSpPr>
        <p:sp>
          <p:nvSpPr>
            <p:cNvPr id="5" name="TextBox 5"/>
            <p:cNvSpPr txBox="1"/>
            <p:nvPr/>
          </p:nvSpPr>
          <p:spPr>
            <a:xfrm>
              <a:off x="522732" y="1744980"/>
              <a:ext cx="143484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源代码文本</a:t>
              </a:r>
              <a:endParaRPr lang="zh-CN" sz="21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" name="Rectangle 6"/>
            <p:cNvSpPr/>
            <p:nvPr/>
          </p:nvSpPr>
          <p:spPr>
            <a:xfrm>
              <a:off x="3238500" y="1562100"/>
              <a:ext cx="8420100" cy="952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3513582" y="1916430"/>
              <a:ext cx="1675143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return x + 1</a:t>
              </a:r>
              <a:endParaRPr lang="zh-CN" sz="2100" dirty="0">
                <a:solidFill>
                  <a:schemeClr val="dk1"/>
                </a:solidFill>
                <a:latin typeface="Consolas"/>
                <a:ea typeface="Consolas"/>
                <a:cs typeface="Consolas"/>
              </a:endParaRP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522732" y="2771775"/>
            <a:ext cx="11135868" cy="676275"/>
            <a:chOff x="522732" y="2771775"/>
            <a:chExt cx="11135868" cy="676275"/>
          </a:xfrm>
        </p:grpSpPr>
        <p:sp>
          <p:nvSpPr>
            <p:cNvPr id="9" name="TextBox 9"/>
            <p:cNvSpPr txBox="1"/>
            <p:nvPr/>
          </p:nvSpPr>
          <p:spPr>
            <a:xfrm>
              <a:off x="522732" y="2907030"/>
              <a:ext cx="1448981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token 片段</a:t>
              </a:r>
              <a:endParaRPr lang="zh-CN" sz="21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" name="Rectangle 10"/>
            <p:cNvSpPr/>
            <p:nvPr/>
          </p:nvSpPr>
          <p:spPr>
            <a:xfrm>
              <a:off x="3238500" y="2771775"/>
              <a:ext cx="1876425" cy="67627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1" name="Rectangle 11"/>
            <p:cNvSpPr/>
            <p:nvPr/>
          </p:nvSpPr>
          <p:spPr>
            <a:xfrm>
              <a:off x="5286375" y="2771775"/>
              <a:ext cx="1876425" cy="67627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2" name="Rectangle 12"/>
            <p:cNvSpPr/>
            <p:nvPr/>
          </p:nvSpPr>
          <p:spPr>
            <a:xfrm>
              <a:off x="7334250" y="2771775"/>
              <a:ext cx="1876425" cy="67627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3" name="Rectangle 13"/>
            <p:cNvSpPr/>
            <p:nvPr/>
          </p:nvSpPr>
          <p:spPr>
            <a:xfrm>
              <a:off x="9382125" y="2771775"/>
              <a:ext cx="2276475" cy="67627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3629406" y="3015615"/>
              <a:ext cx="81793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Consolas"/>
                  <a:ea typeface="Consolas"/>
                  <a:cs typeface="Consolas"/>
                </a:rPr>
                <a:t>return</a:t>
              </a:r>
              <a:endParaRPr lang="zh-CN" sz="1800" dirty="0">
                <a:solidFill>
                  <a:schemeClr val="accent1"/>
                </a:solidFill>
                <a:latin typeface="Consolas"/>
                <a:ea typeface="Consolas"/>
                <a:cs typeface="Consolas"/>
              </a:endParaRP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5896356" y="3015615"/>
              <a:ext cx="2848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␠x</a:t>
              </a:r>
              <a:endParaRPr lang="zh-CN" sz="1800" dirty="0">
                <a:solidFill>
                  <a:schemeClr val="dk1"/>
                </a:solidFill>
                <a:latin typeface="Consolas"/>
                <a:ea typeface="Consolas"/>
                <a:cs typeface="Consolas"/>
              </a:endParaRP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944231" y="3015615"/>
              <a:ext cx="2848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␠+</a:t>
              </a:r>
              <a:endParaRPr lang="zh-CN" sz="1800" dirty="0">
                <a:solidFill>
                  <a:schemeClr val="dk1"/>
                </a:solidFill>
                <a:latin typeface="Consolas"/>
                <a:ea typeface="Consolas"/>
                <a:cs typeface="Consolas"/>
              </a:endParaRP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0182606" y="3015615"/>
              <a:ext cx="2848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␠1</a:t>
              </a:r>
              <a:endParaRPr lang="zh-CN" sz="1800" dirty="0">
                <a:solidFill>
                  <a:schemeClr val="dk1"/>
                </a:solidFill>
                <a:latin typeface="Consolas"/>
                <a:ea typeface="Consolas"/>
                <a:cs typeface="Consolas"/>
              </a:endParaRP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522732" y="4050030"/>
            <a:ext cx="10171633" cy="767715"/>
            <a:chOff x="522732" y="4050030"/>
            <a:chExt cx="10171633" cy="767715"/>
          </a:xfrm>
        </p:grpSpPr>
        <p:sp>
          <p:nvSpPr>
            <p:cNvPr id="19" name="TextBox 19"/>
            <p:cNvSpPr txBox="1"/>
            <p:nvPr/>
          </p:nvSpPr>
          <p:spPr>
            <a:xfrm>
              <a:off x="522732" y="4050030"/>
              <a:ext cx="115214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词表编号</a:t>
              </a:r>
              <a:endParaRPr lang="zh-CN" sz="21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3904107" y="4050030"/>
              <a:ext cx="33230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17</a:t>
              </a:r>
              <a:endParaRPr lang="zh-CN" sz="2100" dirty="0">
                <a:solidFill>
                  <a:schemeClr val="accent3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5951982" y="4050030"/>
              <a:ext cx="33230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42</a:t>
              </a:r>
              <a:endParaRPr lang="zh-CN" sz="2100" dirty="0">
                <a:solidFill>
                  <a:schemeClr val="accent3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7999857" y="4050030"/>
              <a:ext cx="17682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9</a:t>
              </a:r>
              <a:endParaRPr lang="zh-CN" sz="2100" dirty="0">
                <a:solidFill>
                  <a:schemeClr val="accent3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0362057" y="4050030"/>
              <a:ext cx="33230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31</a:t>
              </a:r>
              <a:endParaRPr lang="zh-CN" sz="2100" dirty="0">
                <a:solidFill>
                  <a:schemeClr val="accent3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3230880" y="4524375"/>
              <a:ext cx="3812143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查 embedding → 向量序列 → Transformer</a:t>
              </a:r>
              <a:endParaRPr lang="zh-CN" sz="150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524256" y="5086350"/>
            <a:ext cx="11134344" cy="941070"/>
            <a:chOff x="524256" y="5086350"/>
            <a:chExt cx="11134344" cy="941070"/>
          </a:xfrm>
        </p:grpSpPr>
        <p:sp>
          <p:nvSpPr>
            <p:cNvPr id="26" name="Line 26"/>
            <p:cNvSpPr/>
            <p:nvPr/>
          </p:nvSpPr>
          <p:spPr>
            <a:xfrm>
              <a:off x="533400" y="5086350"/>
              <a:ext cx="11125200" cy="9525"/>
            </a:xfrm>
            <a:custGeom>
              <a:avLst/>
              <a:gdLst/>
              <a:ahLst/>
              <a:cxnLst/>
              <a:rect l="l" t="t" r="r" b="b"/>
              <a:pathLst>
                <a:path w="11125200" h="9525">
                  <a:moveTo>
                    <a:pt x="0" y="0"/>
                  </a:moveTo>
                  <a:lnTo>
                    <a:pt x="111252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524256" y="5282565"/>
              <a:ext cx="705756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变量名、标点、空白都要编码；一个单词不一定对应一个 token。</a:t>
              </a:r>
              <a:endPara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525780" y="5734050"/>
              <a:ext cx="4879848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这里不是 AST，也不是程序执行结果。␠ 表示空格。</a:t>
              </a:r>
              <a:endParaRPr lang="zh-CN" sz="150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528066" y="6411278"/>
            <a:ext cx="10967504" cy="205359"/>
            <a:chOff x="528066" y="6411278"/>
            <a:chExt cx="10967504" cy="205359"/>
          </a:xfrm>
        </p:grpSpPr>
        <p:sp>
          <p:nvSpPr>
            <p:cNvPr id="30" name="TextBox 30"/>
            <p:cNvSpPr txBox="1"/>
            <p:nvPr/>
          </p:nvSpPr>
          <p:spPr>
            <a:xfrm>
              <a:off x="528066" y="6411278"/>
              <a:ext cx="5496687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教学示意：切分和编号人为设定，不代表 Qwen 或 DeepSeek 的真实 tokenizer 输出。</a:t>
              </a:r>
              <a:endParaRPr lang="zh-CN" sz="1050" dirty="0">
                <a:solidFill>
                  <a:schemeClr val="accen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11329416" y="6411278"/>
              <a:ext cx="166154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13</a:t>
              </a:r>
              <a:endParaRPr lang="zh-CN" sz="1050" dirty="0">
                <a:solidFill>
                  <a:schemeClr val="accent1"/>
                </a:solidFill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18922" y="391478"/>
            <a:ext cx="6920484" cy="858393"/>
            <a:chOff x="518922" y="391478"/>
            <a:chExt cx="6920484" cy="858393"/>
          </a:xfrm>
        </p:grpSpPr>
        <p:sp>
          <p:nvSpPr>
            <p:cNvPr id="2" name="TextBox 2"/>
            <p:cNvSpPr txBox="1"/>
            <p:nvPr/>
          </p:nvSpPr>
          <p:spPr>
            <a:xfrm>
              <a:off x="528066" y="391478"/>
              <a:ext cx="1904771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03 / 构造训练样本 · 长度处理</a:t>
              </a:r>
              <a:endParaRPr lang="zh-CN" sz="1050" dirty="0">
                <a:solidFill>
                  <a:schemeClr val="accen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8922" y="692468"/>
              <a:ext cx="6920484" cy="55740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8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文件长短不一，怎样组织成训练序列？</a:t>
              </a:r>
              <a:endParaRPr lang="zh-CN" sz="2850" dirty="0">
                <a:solidFill>
                  <a:schemeClr val="dk1"/>
                </a:solidFill>
                <a:latin typeface="+mj-lt"/>
                <a:ea typeface="+mj-ea"/>
                <a:cs typeface="+mj-cs"/>
              </a:endParaRP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522732" y="1676400"/>
            <a:ext cx="10945368" cy="1352550"/>
            <a:chOff x="522732" y="1676400"/>
            <a:chExt cx="10945368" cy="1352550"/>
          </a:xfrm>
        </p:grpSpPr>
        <p:sp>
          <p:nvSpPr>
            <p:cNvPr id="5" name="TextBox 5"/>
            <p:cNvSpPr txBox="1"/>
            <p:nvPr/>
          </p:nvSpPr>
          <p:spPr>
            <a:xfrm>
              <a:off x="522732" y="1725930"/>
              <a:ext cx="1047293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Padding</a:t>
              </a:r>
              <a:endParaRPr lang="zh-CN" sz="21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25780" y="2181225"/>
              <a:ext cx="102489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短序列补齐</a:t>
              </a:r>
              <a:endParaRPr lang="zh-CN" sz="150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7" name="Rectangle 7"/>
            <p:cNvSpPr/>
            <p:nvPr/>
          </p:nvSpPr>
          <p:spPr>
            <a:xfrm>
              <a:off x="3143250" y="1676400"/>
              <a:ext cx="2914650" cy="5524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8" name="Rectangle 8"/>
            <p:cNvSpPr/>
            <p:nvPr/>
          </p:nvSpPr>
          <p:spPr>
            <a:xfrm>
              <a:off x="6057900" y="1676400"/>
              <a:ext cx="5410200" cy="5524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3324606" y="1853565"/>
              <a:ext cx="151607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F7F4EE"/>
                  </a:solidFill>
                  <a:latin typeface="+mn-lt"/>
                  <a:ea typeface="+mn-ea"/>
                  <a:cs typeface="+mn-cs"/>
                </a:rPr>
                <a:t>文件 A + EOS</a:t>
              </a:r>
              <a:endParaRPr lang="zh-CN" sz="1800" dirty="0">
                <a:solidFill>
                  <a:srgbClr val="F7F4EE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8279130" y="1885950"/>
              <a:ext cx="367284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PAD</a:t>
              </a:r>
              <a:endParaRPr lang="zh-CN" sz="150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" name="Rectangle 11"/>
            <p:cNvSpPr/>
            <p:nvPr/>
          </p:nvSpPr>
          <p:spPr>
            <a:xfrm>
              <a:off x="3143250" y="2476500"/>
              <a:ext cx="4286250" cy="5524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2" name="Rectangle 12"/>
            <p:cNvSpPr/>
            <p:nvPr/>
          </p:nvSpPr>
          <p:spPr>
            <a:xfrm>
              <a:off x="7429500" y="2476500"/>
              <a:ext cx="4038600" cy="5524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3324606" y="2653665"/>
              <a:ext cx="151607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F7F4EE"/>
                  </a:solidFill>
                  <a:latin typeface="+mn-lt"/>
                  <a:ea typeface="+mn-ea"/>
                  <a:cs typeface="+mn-cs"/>
                </a:rPr>
                <a:t>文件 B + EOS</a:t>
              </a:r>
              <a:endParaRPr lang="zh-CN" sz="1800" dirty="0">
                <a:solidFill>
                  <a:srgbClr val="F7F4EE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9060180" y="2686050"/>
              <a:ext cx="367284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PAD</a:t>
              </a:r>
              <a:endParaRPr lang="zh-CN" sz="150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522732" y="3590925"/>
            <a:ext cx="10945368" cy="769620"/>
            <a:chOff x="522732" y="3590925"/>
            <a:chExt cx="10945368" cy="769620"/>
          </a:xfrm>
        </p:grpSpPr>
        <p:sp>
          <p:nvSpPr>
            <p:cNvPr id="16" name="TextBox 16"/>
            <p:cNvSpPr txBox="1"/>
            <p:nvPr/>
          </p:nvSpPr>
          <p:spPr>
            <a:xfrm>
              <a:off x="522732" y="3592830"/>
              <a:ext cx="1047293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Packing</a:t>
              </a:r>
              <a:endParaRPr lang="zh-CN" sz="21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525780" y="4067175"/>
              <a:ext cx="122682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减少填充位置</a:t>
              </a:r>
              <a:endParaRPr lang="zh-CN" sz="150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8" name="Rectangle 18"/>
            <p:cNvSpPr/>
            <p:nvPr/>
          </p:nvSpPr>
          <p:spPr>
            <a:xfrm>
              <a:off x="3143250" y="3590925"/>
              <a:ext cx="2914650" cy="647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9" name="Rectangle 19"/>
            <p:cNvSpPr/>
            <p:nvPr/>
          </p:nvSpPr>
          <p:spPr>
            <a:xfrm>
              <a:off x="6057900" y="3590925"/>
              <a:ext cx="4286250" cy="6477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0" name="Rectangle 20"/>
            <p:cNvSpPr/>
            <p:nvPr/>
          </p:nvSpPr>
          <p:spPr>
            <a:xfrm>
              <a:off x="10344150" y="3590925"/>
              <a:ext cx="1123950" cy="647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3324606" y="3825240"/>
              <a:ext cx="92720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F7F4EE"/>
                  </a:solidFill>
                  <a:latin typeface="+mn-lt"/>
                  <a:ea typeface="+mn-ea"/>
                  <a:cs typeface="+mn-cs"/>
                </a:rPr>
                <a:t>A + EOS</a:t>
              </a:r>
              <a:endParaRPr lang="zh-CN" sz="1800" dirty="0">
                <a:solidFill>
                  <a:srgbClr val="F7F4EE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6334506" y="3825240"/>
              <a:ext cx="92720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F7F4EE"/>
                  </a:solidFill>
                  <a:latin typeface="+mn-lt"/>
                  <a:ea typeface="+mn-ea"/>
                  <a:cs typeface="+mn-cs"/>
                </a:rPr>
                <a:t>B + EOS</a:t>
              </a:r>
              <a:endParaRPr lang="zh-CN" sz="1800" dirty="0">
                <a:solidFill>
                  <a:srgbClr val="F7F4EE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0469880" y="3857625"/>
              <a:ext cx="367284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PAD</a:t>
              </a:r>
              <a:endParaRPr lang="zh-CN" sz="150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524256" y="4743450"/>
            <a:ext cx="11134344" cy="1369695"/>
            <a:chOff x="524256" y="4743450"/>
            <a:chExt cx="11134344" cy="1369695"/>
          </a:xfrm>
        </p:grpSpPr>
        <p:sp>
          <p:nvSpPr>
            <p:cNvPr id="25" name="Line 25"/>
            <p:cNvSpPr/>
            <p:nvPr/>
          </p:nvSpPr>
          <p:spPr>
            <a:xfrm>
              <a:off x="533400" y="4743450"/>
              <a:ext cx="11125200" cy="9525"/>
            </a:xfrm>
            <a:custGeom>
              <a:avLst/>
              <a:gdLst/>
              <a:ahLst/>
              <a:cxnLst/>
              <a:rect l="l" t="t" r="r" b="b"/>
              <a:pathLst>
                <a:path w="11125200" h="9525">
                  <a:moveTo>
                    <a:pt x="0" y="0"/>
                  </a:moveTo>
                  <a:lnTo>
                    <a:pt x="111252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524256" y="4968240"/>
              <a:ext cx="631850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长文件需要长度处理；短文件可以打包，但不能忽略边界。</a:t>
              </a:r>
              <a:endPara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525780" y="5438775"/>
              <a:ext cx="7647575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EOS 标记边界；是否阻断跨文档 attention、哪些位置计算 loss，是具体实现选择。</a:t>
              </a:r>
              <a:endParaRPr lang="zh-CN" sz="150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525780" y="5819775"/>
              <a:ext cx="5517833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padding mask、attention mask 与 loss mask 的职责不同。</a:t>
              </a:r>
              <a:endParaRPr lang="zh-CN" sz="150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528066" y="6411278"/>
            <a:ext cx="10967504" cy="205359"/>
            <a:chOff x="528066" y="6411278"/>
            <a:chExt cx="10967504" cy="205359"/>
          </a:xfrm>
        </p:grpSpPr>
        <p:sp>
          <p:nvSpPr>
            <p:cNvPr id="30" name="TextBox 30"/>
            <p:cNvSpPr txBox="1"/>
            <p:nvPr/>
          </p:nvSpPr>
          <p:spPr>
            <a:xfrm>
              <a:off x="528066" y="6411278"/>
              <a:ext cx="5268925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通用教学示意；条带长度只表达装箱关系，不是两篇论文披露的精确 packing 方案。</a:t>
              </a:r>
              <a:endParaRPr lang="zh-CN" sz="105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11329416" y="6411278"/>
              <a:ext cx="166154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14</a:t>
              </a:r>
              <a:endParaRPr lang="zh-CN" sz="105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18922" y="391478"/>
            <a:ext cx="6535369" cy="858393"/>
            <a:chOff x="518922" y="391478"/>
            <a:chExt cx="6535369" cy="858393"/>
          </a:xfrm>
        </p:grpSpPr>
        <p:sp>
          <p:nvSpPr>
            <p:cNvPr id="2" name="TextBox 2"/>
            <p:cNvSpPr txBox="1"/>
            <p:nvPr/>
          </p:nvSpPr>
          <p:spPr>
            <a:xfrm>
              <a:off x="528066" y="391478"/>
              <a:ext cx="2046122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03 / 构造训练样本 · 自监督标签</a:t>
              </a:r>
              <a:endParaRPr lang="zh-CN" sz="1050" dirty="0">
                <a:solidFill>
                  <a:schemeClr val="accen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8922" y="692468"/>
              <a:ext cx="6535369" cy="55740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8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每个位置的标签，就是下一个 token</a:t>
              </a:r>
              <a:endParaRPr lang="zh-CN" sz="2850" dirty="0">
                <a:solidFill>
                  <a:schemeClr val="dk1"/>
                </a:solidFill>
                <a:latin typeface="+mj-lt"/>
                <a:ea typeface="+mj-ea"/>
                <a:cs typeface="+mj-cs"/>
              </a:endParaRP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25780" y="1678305"/>
            <a:ext cx="5650001" cy="410718"/>
            <a:chOff x="525780" y="1678305"/>
            <a:chExt cx="5650001" cy="410718"/>
          </a:xfrm>
        </p:grpSpPr>
        <p:sp>
          <p:nvSpPr>
            <p:cNvPr id="5" name="TextBox 5"/>
            <p:cNvSpPr txBox="1"/>
            <p:nvPr/>
          </p:nvSpPr>
          <p:spPr>
            <a:xfrm>
              <a:off x="525780" y="1743075"/>
              <a:ext cx="82296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示意序列</a:t>
              </a:r>
              <a:endParaRPr lang="zh-CN" sz="150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2846832" y="1678305"/>
              <a:ext cx="332894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Consolas"/>
                  <a:ea typeface="微软雅黑"/>
                  <a:cs typeface="Consolas"/>
                </a:rPr>
                <a:t>return　x　+　1　&lt;eos&gt;</a:t>
              </a:r>
              <a:endParaRPr lang="zh-CN" sz="2100" dirty="0">
                <a:solidFill>
                  <a:schemeClr val="dk1"/>
                </a:solidFill>
                <a:latin typeface="Consolas"/>
                <a:ea typeface="微软雅黑"/>
                <a:cs typeface="Consolas"/>
              </a:endParaRP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522732" y="2505075"/>
            <a:ext cx="10907268" cy="1733550"/>
            <a:chOff x="522732" y="2505075"/>
            <a:chExt cx="10907268" cy="1733550"/>
          </a:xfrm>
        </p:grpSpPr>
        <p:sp>
          <p:nvSpPr>
            <p:cNvPr id="8" name="TextBox 8"/>
            <p:cNvSpPr txBox="1"/>
            <p:nvPr/>
          </p:nvSpPr>
          <p:spPr>
            <a:xfrm>
              <a:off x="522732" y="2697480"/>
              <a:ext cx="58674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</a:t>
              </a:r>
              <a:endParaRPr lang="zh-CN" sz="21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" name="Rectangle 9"/>
            <p:cNvSpPr/>
            <p:nvPr/>
          </p:nvSpPr>
          <p:spPr>
            <a:xfrm>
              <a:off x="2857500" y="2505075"/>
              <a:ext cx="8572500" cy="609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3134106" y="2720340"/>
              <a:ext cx="81793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return</a:t>
              </a:r>
              <a:endParaRPr lang="zh-CN" sz="1800" dirty="0">
                <a:solidFill>
                  <a:schemeClr val="dk1"/>
                </a:solidFill>
                <a:latin typeface="Consolas"/>
                <a:ea typeface="Consolas"/>
                <a:cs typeface="Consolas"/>
              </a:endParaRP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420106" y="2720340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x</a:t>
              </a:r>
              <a:endParaRPr lang="zh-CN" sz="1800" dirty="0">
                <a:solidFill>
                  <a:schemeClr val="dk1"/>
                </a:solidFill>
                <a:latin typeface="Consolas"/>
                <a:ea typeface="Consolas"/>
                <a:cs typeface="Consolas"/>
              </a:endParaRP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515606" y="2720340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+</a:t>
              </a:r>
              <a:endParaRPr lang="zh-CN" sz="1800" dirty="0">
                <a:solidFill>
                  <a:schemeClr val="dk1"/>
                </a:solidFill>
                <a:latin typeface="Consolas"/>
                <a:ea typeface="Consolas"/>
                <a:cs typeface="Consolas"/>
              </a:endParaRP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611106" y="2720340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1</a:t>
              </a:r>
              <a:endParaRPr lang="zh-CN" sz="1800" dirty="0">
                <a:solidFill>
                  <a:schemeClr val="dk1"/>
                </a:solidFill>
                <a:latin typeface="Consolas"/>
                <a:ea typeface="Consolas"/>
                <a:cs typeface="Consolas"/>
              </a:endParaRP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3305556" y="3272790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↓</a:t>
              </a:r>
              <a:endParaRPr lang="zh-CN" sz="180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5410581" y="3272790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↓</a:t>
              </a:r>
              <a:endParaRPr lang="zh-CN" sz="180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506081" y="3272790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↓</a:t>
              </a:r>
              <a:endParaRPr lang="zh-CN" sz="180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9611106" y="3272790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↓</a:t>
              </a:r>
              <a:endParaRPr lang="zh-CN" sz="180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522732" y="3792855"/>
              <a:ext cx="115214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预测目标</a:t>
              </a:r>
              <a:endParaRPr lang="zh-CN" sz="2100" dirty="0">
                <a:solidFill>
                  <a:schemeClr val="accen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2857500" y="3629025"/>
              <a:ext cx="8572500" cy="609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3362706" y="3825240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Consolas"/>
                  <a:ea typeface="Consolas"/>
                  <a:cs typeface="Consolas"/>
                </a:rPr>
                <a:t>x</a:t>
              </a:r>
              <a:endParaRPr lang="zh-CN" sz="1800" dirty="0">
                <a:solidFill>
                  <a:schemeClr val="accent1"/>
                </a:solidFill>
                <a:latin typeface="Consolas"/>
                <a:ea typeface="Consolas"/>
                <a:cs typeface="Consolas"/>
              </a:endParaRP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5458206" y="3825240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Consolas"/>
                  <a:ea typeface="Consolas"/>
                  <a:cs typeface="Consolas"/>
                </a:rPr>
                <a:t>+</a:t>
              </a:r>
              <a:endParaRPr lang="zh-CN" sz="1800" dirty="0">
                <a:solidFill>
                  <a:schemeClr val="accent1"/>
                </a:solidFill>
                <a:latin typeface="Consolas"/>
                <a:ea typeface="Consolas"/>
                <a:cs typeface="Consolas"/>
              </a:endParaRP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7553706" y="3825240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Consolas"/>
                  <a:ea typeface="Consolas"/>
                  <a:cs typeface="Consolas"/>
                </a:rPr>
                <a:t>1</a:t>
              </a:r>
              <a:endParaRPr lang="zh-CN" sz="1800" dirty="0">
                <a:solidFill>
                  <a:schemeClr val="accent1"/>
                </a:solidFill>
                <a:latin typeface="Consolas"/>
                <a:ea typeface="Consolas"/>
                <a:cs typeface="Consolas"/>
              </a:endParaRP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9477756" y="3825240"/>
              <a:ext cx="68465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Consolas"/>
                  <a:ea typeface="Consolas"/>
                  <a:cs typeface="Consolas"/>
                </a:rPr>
                <a:t>&lt;eos&gt;</a:t>
              </a:r>
              <a:endParaRPr lang="zh-CN" sz="1800" dirty="0">
                <a:solidFill>
                  <a:schemeClr val="accent1"/>
                </a:solidFill>
                <a:latin typeface="Consolas"/>
                <a:ea typeface="Consolas"/>
                <a:cs typeface="Consolas"/>
              </a:endParaRP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522732" y="4850130"/>
            <a:ext cx="5835396" cy="1234440"/>
            <a:chOff x="522732" y="4850130"/>
            <a:chExt cx="5835396" cy="1234440"/>
          </a:xfrm>
        </p:grpSpPr>
        <p:sp>
          <p:nvSpPr>
            <p:cNvPr id="25" name="TextBox 25"/>
            <p:cNvSpPr txBox="1"/>
            <p:nvPr/>
          </p:nvSpPr>
          <p:spPr>
            <a:xfrm>
              <a:off x="522732" y="4850130"/>
              <a:ext cx="438908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预测 1 时，只能看到 return x +。</a:t>
              </a:r>
              <a:endParaRPr lang="zh-CN" sz="21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524256" y="5349240"/>
              <a:ext cx="583387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训练可并行计算各位置，但因果 mask 不允许看未来。</a:t>
              </a:r>
              <a:endPara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525780" y="5791200"/>
              <a:ext cx="5285613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不需要给每份文件人工写“标准回答”；序列本身提供监督。</a:t>
              </a:r>
              <a:endParaRPr lang="zh-CN" sz="150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528066" y="6411278"/>
            <a:ext cx="10967504" cy="205359"/>
            <a:chOff x="528066" y="6411278"/>
            <a:chExt cx="10967504" cy="205359"/>
          </a:xfrm>
        </p:grpSpPr>
        <p:sp>
          <p:nvSpPr>
            <p:cNvPr id="29" name="TextBox 29"/>
            <p:cNvSpPr txBox="1"/>
            <p:nvPr/>
          </p:nvSpPr>
          <p:spPr>
            <a:xfrm>
              <a:off x="528066" y="6411278"/>
              <a:ext cx="5996883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教学切分，省略空白显示；输入与标签展示逻辑对齐，实际框架也可能在 loss 内部完成 shift。</a:t>
              </a:r>
              <a:endParaRPr lang="zh-CN" sz="105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11329416" y="6411278"/>
              <a:ext cx="166154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15</a:t>
              </a:r>
              <a:endParaRPr lang="zh-CN" sz="105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18922" y="391478"/>
            <a:ext cx="6940753" cy="858393"/>
            <a:chOff x="518922" y="391478"/>
            <a:chExt cx="6940753" cy="858393"/>
          </a:xfrm>
        </p:grpSpPr>
        <p:sp>
          <p:nvSpPr>
            <p:cNvPr id="2" name="TextBox 2"/>
            <p:cNvSpPr txBox="1"/>
            <p:nvPr/>
          </p:nvSpPr>
          <p:spPr>
            <a:xfrm>
              <a:off x="528066" y="391478"/>
              <a:ext cx="1362304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03 / 参数更新 · NTP</a:t>
              </a:r>
              <a:endParaRPr lang="zh-CN" sz="1050" dirty="0">
                <a:solidFill>
                  <a:schemeClr val="accen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8922" y="692468"/>
              <a:ext cx="6940753" cy="55740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8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预测下一个 token，再用误差更新权重</a:t>
              </a:r>
              <a:endParaRPr lang="zh-CN" sz="2850" dirty="0">
                <a:solidFill>
                  <a:schemeClr val="dk1"/>
                </a:solidFill>
                <a:latin typeface="+mj-lt"/>
                <a:ea typeface="+mj-ea"/>
                <a:cs typeface="+mj-cs"/>
              </a:endParaRP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522732" y="1754505"/>
            <a:ext cx="9782747" cy="834390"/>
            <a:chOff x="522732" y="1754505"/>
            <a:chExt cx="9782747" cy="834390"/>
          </a:xfrm>
        </p:grpSpPr>
        <p:sp>
          <p:nvSpPr>
            <p:cNvPr id="5" name="TextBox 5"/>
            <p:cNvSpPr txBox="1"/>
            <p:nvPr/>
          </p:nvSpPr>
          <p:spPr>
            <a:xfrm>
              <a:off x="522732" y="1754505"/>
              <a:ext cx="166100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token batch</a:t>
              </a:r>
              <a:endParaRPr lang="zh-CN" sz="21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2657856" y="1786890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→</a:t>
              </a:r>
              <a:endPara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3294507" y="1754505"/>
              <a:ext cx="146311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模型 logits</a:t>
              </a:r>
              <a:endParaRPr lang="zh-CN" sz="21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591556" y="1786890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→</a:t>
              </a:r>
              <a:endPara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6237732" y="1754505"/>
              <a:ext cx="115214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词表概率</a:t>
              </a:r>
              <a:endParaRPr lang="zh-CN" sz="21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8163306" y="1786890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→</a:t>
              </a:r>
              <a:endPara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8799957" y="1754505"/>
              <a:ext cx="150552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交叉熵 loss</a:t>
              </a:r>
              <a:endParaRPr lang="zh-CN" sz="2100" dirty="0">
                <a:solidFill>
                  <a:schemeClr val="accen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525780" y="2295525"/>
              <a:ext cx="6083237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每个有效位置都有一个目标 token；预测概率越低，对应损失越大。</a:t>
              </a:r>
              <a:endParaRPr lang="zh-CN" sz="150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loss"/>
              <p:cNvSpPr txBox="1">
                <a:spLocks noGrp="1"/>
              </p:cNvSpPr>
              <p:nvPr/>
            </p:nvSpPr>
            <p:spPr>
              <a:xfrm>
                <a:off x="762000" y="2800350"/>
                <a:ext cx="10477500" cy="13239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ctr">
                <a:norm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zh-CN" sz="2850" dirty="0">
                          <a:solidFill>
                            <a:srgbClr val="703D4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ℒ</m:t>
                      </m:r>
                      <m:d>
                        <m:dPr>
                          <m:sepChr m:val=""/>
                          <m:ctrlPr>
                            <a:rPr lang="zh-CN" sz="2850" dirty="0">
                              <a:solidFill>
                                <a:srgbClr val="703D4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850" dirty="0">
                              <a:solidFill>
                                <a:srgbClr val="703D4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𝜃</m:t>
                          </m:r>
                        </m:e>
                      </m:d>
                      <m:r>
                        <a:rPr lang="zh-CN" sz="2850" dirty="0">
                          <a:solidFill>
                            <a:srgbClr val="703D4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=−</m:t>
                      </m:r>
                      <m:f>
                        <m:fPr>
                          <m:ctrlPr>
                            <a:rPr lang="zh-CN" sz="2850" dirty="0">
                              <a:solidFill>
                                <a:srgbClr val="703D4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fPr>
                        <m:num>
                          <m:r>
                            <a:rPr lang="zh-CN" sz="2850" dirty="0">
                              <a:solidFill>
                                <a:srgbClr val="703D4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1</m:t>
                          </m:r>
                        </m:num>
                        <m:den>
                          <m:r>
                            <a:rPr lang="zh-CN" sz="2850" dirty="0">
                              <a:solidFill>
                                <a:srgbClr val="703D4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𝑁</m:t>
                          </m:r>
                        </m:den>
                      </m:f>
                      <m:nary>
                        <m:naryPr>
                          <m:chr m:val="∑"/>
                          <m:limLoc m:val="undOvr"/>
                          <m:supHide m:val="on"/>
                          <m:ctrlPr>
                            <a:rPr lang="zh-CN" sz="2850" dirty="0">
                              <a:solidFill>
                                <a:srgbClr val="703D4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naryPr>
                        <m:sub>
                          <m:r>
                            <a:rPr lang="zh-CN" sz="2850" dirty="0">
                              <a:solidFill>
                                <a:srgbClr val="703D4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𝑡</m:t>
                          </m:r>
                          <m:r>
                            <a:rPr lang="zh-CN" sz="2850" dirty="0">
                              <a:solidFill>
                                <a:srgbClr val="703D4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∈</m:t>
                          </m:r>
                          <m:r>
                            <a:rPr lang="zh-CN" sz="2850" dirty="0">
                              <a:solidFill>
                                <a:srgbClr val="703D4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𝒱</m:t>
                          </m:r>
                        </m:sub>
                        <m:sup/>
                        <m:e>
                          <m:func>
                            <m:funcPr>
                              <m:ctrlPr>
                                <a:rPr/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zh-CN" sz="2850" dirty="0">
                                  <a:solidFill>
                                    <a:srgbClr val="703D47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log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/>
                                  </m:ctrlPr>
                                </m:sSubPr>
                                <m:e>
                                  <m:r>
                                    <a:rPr lang="zh-CN" sz="2850" dirty="0">
                                      <a:solidFill>
                                        <a:srgbClr val="703D47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zh-CN" sz="2850" dirty="0">
                                      <a:solidFill>
                                        <a:srgbClr val="703D47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𝜃</m:t>
                                  </m:r>
                                </m:sub>
                              </m:sSub>
                              <m:d>
                                <m:dPr>
                                  <m:sepChr m:val=""/>
                                  <m:ctrlPr>
                                    <a:rPr lang="zh-CN" sz="2850" dirty="0">
                                      <a:solidFill>
                                        <a:srgbClr val="703D47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/>
                                      </m:ctrlPr>
                                    </m:sSubPr>
                                    <m:e>
                                      <m:r>
                                        <a:rPr lang="zh-CN" sz="2850" dirty="0">
                                          <a:solidFill>
                                            <a:srgbClr val="703D47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zh-CN" sz="2850" dirty="0">
                                          <a:solidFill>
                                            <a:srgbClr val="703D47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𝑡</m:t>
                                      </m:r>
                                    </m:sub>
                                  </m:sSub>
                                  <m:r>
                                    <a:rPr lang="zh-CN" sz="2850" dirty="0">
                                      <a:solidFill>
                                        <a:srgbClr val="703D47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∣</m:t>
                                  </m:r>
                                  <m:sSub>
                                    <m:sSubPr>
                                      <m:ctrlPr>
                                        <a:rPr/>
                                      </m:ctrlPr>
                                    </m:sSubPr>
                                    <m:e>
                                      <m:r>
                                        <a:rPr lang="zh-CN" sz="2850" dirty="0">
                                          <a:solidFill>
                                            <a:srgbClr val="703D47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zh-CN" sz="2850" dirty="0">
                                          <a:solidFill>
                                            <a:srgbClr val="703D47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&lt;</m:t>
                                      </m:r>
                                      <m:r>
                                        <a:rPr lang="zh-CN" sz="2850" dirty="0">
                                          <a:solidFill>
                                            <a:srgbClr val="703D47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𝑡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func>
                        </m:e>
                      </m:nary>
                    </m:oMath>
                  </m:oMathPara>
                </a14:m>
              </a:p>
            </p:txBody>
          </p:sp>
        </mc:Choice>
        <mc:Fallback>
          <p:sp>
            <p:nvSpPr>
              <p:cNvPr id="14" name="loss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0" y="2800350"/>
                <a:ext cx="10477500" cy="1323975"/>
              </a:xfrm>
              <a:prstGeom prst="rect">
                <a:avLst/>
              </a:prstGeom>
              <a:blipFill rotWithShape="1">
                <a:blip r:embed="rId1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6" name="Group 16"/>
          <p:cNvGrpSpPr/>
          <p:nvPr/>
        </p:nvGrpSpPr>
        <p:grpSpPr>
          <a:xfrm>
            <a:off x="525780" y="4476750"/>
            <a:ext cx="6866382" cy="293370"/>
            <a:chOff x="525780" y="4476750"/>
            <a:chExt cx="6866382" cy="293370"/>
          </a:xfrm>
        </p:grpSpPr>
        <p:sp>
          <p:nvSpPr>
            <p:cNvPr id="15" name="TextBox 15"/>
            <p:cNvSpPr txBox="1"/>
            <p:nvPr/>
          </p:nvSpPr>
          <p:spPr>
            <a:xfrm>
              <a:off x="525780" y="4476750"/>
              <a:ext cx="6866382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𝒱：参与损失的位置；N：有效位置数。PAD 等忽略位置由 loss mask 排除。</a:t>
              </a:r>
              <a:endParaRPr lang="zh-CN" sz="150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522732" y="5105400"/>
            <a:ext cx="11135868" cy="979170"/>
            <a:chOff x="522732" y="5105400"/>
            <a:chExt cx="11135868" cy="979170"/>
          </a:xfrm>
        </p:grpSpPr>
        <p:sp>
          <p:nvSpPr>
            <p:cNvPr id="17" name="Line 17"/>
            <p:cNvSpPr/>
            <p:nvPr/>
          </p:nvSpPr>
          <p:spPr>
            <a:xfrm>
              <a:off x="533400" y="5105400"/>
              <a:ext cx="11125200" cy="9525"/>
            </a:xfrm>
            <a:custGeom>
              <a:avLst/>
              <a:gdLst/>
              <a:ahLst/>
              <a:cxnLst/>
              <a:rect l="l" t="t" r="r" b="b"/>
              <a:pathLst>
                <a:path w="11125200" h="9525">
                  <a:moveTo>
                    <a:pt x="0" y="0"/>
                  </a:moveTo>
                  <a:lnTo>
                    <a:pt x="111252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522732" y="5278755"/>
              <a:ext cx="453134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反向传播 → 梯度 → AdamW → 新权重</a:t>
              </a:r>
              <a:endParaRPr lang="zh-CN" sz="21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525780" y="5791200"/>
              <a:ext cx="5689473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普通预训练不自动运行程序，也不直接把“测试通过”当作奖励。</a:t>
              </a:r>
              <a:endParaRPr lang="zh-CN" sz="1500" dirty="0">
                <a:solidFill>
                  <a:schemeClr val="accent3"/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528066" y="6411278"/>
            <a:ext cx="10967504" cy="205359"/>
            <a:chOff x="528066" y="6411278"/>
            <a:chExt cx="10967504" cy="205359"/>
          </a:xfrm>
        </p:grpSpPr>
        <p:sp>
          <p:nvSpPr>
            <p:cNvPr id="21" name="TextBox 21"/>
            <p:cNvSpPr txBox="1"/>
            <p:nvPr/>
          </p:nvSpPr>
          <p:spPr>
            <a:xfrm>
              <a:off x="528066" y="6411278"/>
              <a:ext cx="5339601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标准语言模型目标的教学表达；具体 reduction、mask 与分布式归一化依训练实现。</a:t>
              </a:r>
              <a:endParaRPr lang="zh-CN" sz="105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1329416" y="6411278"/>
              <a:ext cx="166154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16</a:t>
              </a:r>
              <a:endParaRPr lang="zh-CN" sz="105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18922" y="391478"/>
            <a:ext cx="7528560" cy="858393"/>
            <a:chOff x="518922" y="391478"/>
            <a:chExt cx="7528560" cy="858393"/>
          </a:xfrm>
        </p:grpSpPr>
        <p:sp>
          <p:nvSpPr>
            <p:cNvPr id="2" name="TextBox 2"/>
            <p:cNvSpPr txBox="1"/>
            <p:nvPr/>
          </p:nvSpPr>
          <p:spPr>
            <a:xfrm>
              <a:off x="528066" y="391478"/>
              <a:ext cx="1622069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03 / 训练运行 · 预算口径</a:t>
              </a:r>
              <a:endParaRPr lang="zh-CN" sz="1050" dirty="0">
                <a:solidFill>
                  <a:schemeClr val="accen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8922" y="692468"/>
              <a:ext cx="7528560" cy="55740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8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token、batch、更新步数，怎样连起来？</a:t>
              </a:r>
              <a:endParaRPr lang="zh-CN" sz="2850" dirty="0">
                <a:solidFill>
                  <a:schemeClr val="dk1"/>
                </a:solidFill>
                <a:latin typeface="+mj-lt"/>
                <a:ea typeface="+mj-ea"/>
                <a:cs typeface="+mj-cs"/>
              </a:endParaRPr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batch-formula"/>
              <p:cNvSpPr txBox="1">
                <a:spLocks noGrp="1"/>
              </p:cNvSpPr>
              <p:nvPr/>
            </p:nvSpPr>
            <p:spPr>
              <a:xfrm>
                <a:off x="533400" y="1504950"/>
                <a:ext cx="11125200" cy="885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ctr">
                <a:norm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/>
                          </m:ctrlPr>
                        </m:sSubPr>
                        <m:e>
                          <m:r>
                            <a:rPr lang="zh-CN" sz="2100" dirty="0">
                              <a:solidFill>
                                <a:srgbClr val="703D4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𝐵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zh-CN" sz="2100" dirty="0">
                              <a:solidFill>
                                <a:srgbClr val="703D4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seq</m:t>
                          </m:r>
                        </m:sub>
                      </m:sSub>
                      <m:r>
                        <a:rPr lang="zh-CN" sz="2100" dirty="0">
                          <a:solidFill>
                            <a:srgbClr val="703D4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r>
                        <a:rPr lang="zh-CN" sz="2100" dirty="0">
                          <a:solidFill>
                            <a:srgbClr val="703D4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𝐷</m:t>
                      </m:r>
                      <m:r>
                        <a:rPr lang="zh-CN" sz="2100" dirty="0">
                          <a:solidFill>
                            <a:srgbClr val="703D4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 </m:t>
                      </m:r>
                      <m:sSub>
                        <m:sSubPr>
                          <m:ctrlPr>
                            <a:rPr/>
                          </m:ctrlPr>
                        </m:sSubPr>
                        <m:e>
                          <m:r>
                            <a:rPr lang="zh-CN" sz="2100" dirty="0">
                              <a:solidFill>
                                <a:srgbClr val="703D4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𝑏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zh-CN" sz="2100" dirty="0">
                              <a:solidFill>
                                <a:srgbClr val="703D4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micro</m:t>
                          </m:r>
                        </m:sub>
                      </m:sSub>
                      <m:r>
                        <a:rPr lang="zh-CN" sz="2100" dirty="0">
                          <a:solidFill>
                            <a:srgbClr val="703D4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 </m:t>
                      </m:r>
                      <m:r>
                        <a:rPr lang="zh-CN" sz="2100" dirty="0">
                          <a:solidFill>
                            <a:srgbClr val="703D4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𝐴</m:t>
                      </m:r>
                      <m:r>
                        <a:rPr lang="zh-CN" sz="2100" dirty="0">
                          <a:solidFill>
                            <a:srgbClr val="703D4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,</m:t>
                      </m:r>
                      <m:r>
                        <a:rPr lang="zh-CN" sz="2100" dirty="0">
                          <a:solidFill>
                            <a:srgbClr val="703D4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  </m:t>
                      </m:r>
                      <m:sSub>
                        <m:sSubPr>
                          <m:ctrlPr>
                            <a:rPr/>
                          </m:ctrlPr>
                        </m:sSubPr>
                        <m:e>
                          <m:r>
                            <a:rPr lang="zh-CN" sz="2100" dirty="0">
                              <a:solidFill>
                                <a:srgbClr val="703D4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𝑁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zh-CN" sz="2100" dirty="0">
                              <a:solidFill>
                                <a:srgbClr val="703D4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tok</m:t>
                          </m:r>
                        </m:sub>
                      </m:sSub>
                      <m:r>
                        <a:rPr lang="zh-CN" sz="2100" dirty="0">
                          <a:solidFill>
                            <a:srgbClr val="703D4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≈</m:t>
                      </m:r>
                      <m:r>
                        <a:rPr lang="zh-CN" sz="2100" dirty="0">
                          <a:solidFill>
                            <a:srgbClr val="703D4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𝑆</m:t>
                      </m:r>
                      <m:r>
                        <a:rPr lang="zh-CN" sz="2100" dirty="0">
                          <a:solidFill>
                            <a:srgbClr val="703D4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 </m:t>
                      </m:r>
                      <m:sSub>
                        <m:sSubPr>
                          <m:ctrlPr>
                            <a:rPr/>
                          </m:ctrlPr>
                        </m:sSubPr>
                        <m:e>
                          <m:r>
                            <a:rPr lang="zh-CN" sz="2100" dirty="0">
                              <a:solidFill>
                                <a:srgbClr val="703D4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𝐵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zh-CN" sz="2100" dirty="0">
                              <a:solidFill>
                                <a:srgbClr val="703D4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seq</m:t>
                          </m:r>
                        </m:sub>
                      </m:sSub>
                      <m:r>
                        <a:rPr lang="zh-CN" sz="2100" dirty="0">
                          <a:solidFill>
                            <a:srgbClr val="703D4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 </m:t>
                      </m:r>
                      <m:r>
                        <a:rPr lang="zh-CN" sz="2100" dirty="0">
                          <a:solidFill>
                            <a:srgbClr val="703D4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𝐿</m:t>
                      </m:r>
                    </m:oMath>
                  </m:oMathPara>
                </a14:m>
              </a:p>
            </p:txBody>
          </p:sp>
        </mc:Choice>
        <mc:Fallback>
          <p:sp>
            <p:nvSpPr>
              <p:cNvPr id="5" name="batch-formula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1504950"/>
                <a:ext cx="11125200" cy="885825"/>
              </a:xfrm>
              <a:prstGeom prst="rect">
                <a:avLst/>
              </a:prstGeom>
              <a:blipFill rotWithShape="1">
                <a:blip r:embed="rId1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Group 8"/>
          <p:cNvGrpSpPr/>
          <p:nvPr/>
        </p:nvGrpSpPr>
        <p:grpSpPr>
          <a:xfrm>
            <a:off x="525780" y="2705100"/>
            <a:ext cx="6991570" cy="693420"/>
            <a:chOff x="525780" y="2705100"/>
            <a:chExt cx="6991570" cy="693420"/>
          </a:xfrm>
        </p:grpSpPr>
        <p:sp>
          <p:nvSpPr>
            <p:cNvPr id="6" name="TextBox 6"/>
            <p:cNvSpPr txBox="1"/>
            <p:nvPr/>
          </p:nvSpPr>
          <p:spPr>
            <a:xfrm>
              <a:off x="525780" y="2705100"/>
              <a:ext cx="699157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D：数据并行副本数；b：每副本 micro-batch 的序列数；A：梯度累积次数。</a:t>
              </a:r>
              <a:endParaRPr lang="zh-CN" sz="150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25780" y="3105150"/>
              <a:ext cx="670407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S：优化器更新步数；L：序列长度。数据并行副本数不等于总 GPU 数。</a:t>
              </a:r>
              <a:endParaRPr lang="zh-CN" sz="150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533400" y="3743325"/>
            <a:ext cx="11125200" cy="1581150"/>
            <a:chOff x="533400" y="3743325"/>
            <a:chExt cx="11125200" cy="1581150"/>
          </a:xfrm>
        </p:grpSpPr>
        <p:sp>
          <p:nvSpPr>
            <p:cNvPr id="9" name="Rectangle 9"/>
            <p:cNvSpPr/>
            <p:nvPr/>
          </p:nvSpPr>
          <p:spPr>
            <a:xfrm>
              <a:off x="533400" y="3743325"/>
              <a:ext cx="11125200" cy="15811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754380" y="3914775"/>
              <a:ext cx="267062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教学假设 · 不是论文训练配置</a:t>
              </a:r>
              <a:endParaRPr lang="zh-CN" sz="1500" dirty="0">
                <a:solidFill>
                  <a:schemeClr val="accen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51332" y="4326255"/>
              <a:ext cx="595807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8 副本 × 2 条 × 累积 4 次 = 每次更新 64 条序列</a:t>
              </a:r>
              <a:endParaRPr lang="zh-CN" sz="21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52856" y="4863465"/>
              <a:ext cx="685159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长度 8192 → 524,288 token / 更新 → 1000 步约 5.24 亿 token</a:t>
              </a:r>
              <a:endPara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525780" y="5715000"/>
            <a:ext cx="8195483" cy="293370"/>
            <a:chOff x="525780" y="5715000"/>
            <a:chExt cx="8195483" cy="293370"/>
          </a:xfrm>
        </p:grpSpPr>
        <p:sp>
          <p:nvSpPr>
            <p:cNvPr id="14" name="TextBox 14"/>
            <p:cNvSpPr txBox="1"/>
            <p:nvPr/>
          </p:nvSpPr>
          <p:spPr>
            <a:xfrm>
              <a:off x="525780" y="5715000"/>
              <a:ext cx="8195483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累积若干 micro-batch 后才更新一次；含 PAD 时，有效训练 token 需按 mask 另行统计。</a:t>
              </a:r>
              <a:endParaRPr lang="zh-CN" sz="150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528066" y="6411278"/>
            <a:ext cx="10967504" cy="205359"/>
            <a:chOff x="528066" y="6411278"/>
            <a:chExt cx="10967504" cy="205359"/>
          </a:xfrm>
        </p:grpSpPr>
        <p:sp>
          <p:nvSpPr>
            <p:cNvPr id="16" name="TextBox 16"/>
            <p:cNvSpPr txBox="1"/>
            <p:nvPr/>
          </p:nvSpPr>
          <p:spPr>
            <a:xfrm>
              <a:off x="528066" y="6411278"/>
              <a:ext cx="6230112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教学计算：64 × 8192 × 1000 = 524,288,000。假设定长、无填充浪费，忽略边界导致的少量差异。</a:t>
              </a:r>
              <a:endParaRPr lang="zh-CN" sz="105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1329416" y="6411278"/>
              <a:ext cx="166154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19</a:t>
              </a:r>
              <a:endParaRPr lang="zh-CN" sz="105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18922" y="391478"/>
            <a:ext cx="7325868" cy="858393"/>
            <a:chOff x="518922" y="391478"/>
            <a:chExt cx="7325868" cy="858393"/>
          </a:xfrm>
        </p:grpSpPr>
        <p:sp>
          <p:nvSpPr>
            <p:cNvPr id="2" name="TextBox 2"/>
            <p:cNvSpPr txBox="1"/>
            <p:nvPr/>
          </p:nvSpPr>
          <p:spPr>
            <a:xfrm>
              <a:off x="528066" y="391478"/>
              <a:ext cx="1763420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03 / 训练运行 · 优化与监控</a:t>
              </a:r>
              <a:endParaRPr lang="zh-CN" sz="1050" dirty="0">
                <a:solidFill>
                  <a:schemeClr val="accen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8922" y="692468"/>
              <a:ext cx="7325868" cy="55740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8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把训练跑下去：优化配置、检查点与监控</a:t>
              </a:r>
              <a:endParaRPr lang="zh-CN" sz="2850" dirty="0">
                <a:solidFill>
                  <a:schemeClr val="dk1"/>
                </a:solidFill>
                <a:latin typeface="+mj-lt"/>
                <a:ea typeface="+mj-ea"/>
                <a:cs typeface="+mj-cs"/>
              </a:endParaRP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22732" y="1783080"/>
            <a:ext cx="9795129" cy="805815"/>
            <a:chOff x="522732" y="1783080"/>
            <a:chExt cx="9795129" cy="805815"/>
          </a:xfrm>
        </p:grpSpPr>
        <p:sp>
          <p:nvSpPr>
            <p:cNvPr id="5" name="TextBox 5"/>
            <p:cNvSpPr txBox="1"/>
            <p:nvPr/>
          </p:nvSpPr>
          <p:spPr>
            <a:xfrm>
              <a:off x="522732" y="1783080"/>
              <a:ext cx="215573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起始 checkpoint</a:t>
              </a:r>
              <a:endParaRPr lang="zh-CN" sz="21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3457956" y="1815465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→</a:t>
              </a:r>
              <a:endPara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4085082" y="1783080"/>
              <a:ext cx="200025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反复采样与更新</a:t>
              </a:r>
              <a:endParaRPr lang="zh-CN" sz="21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115556" y="1815465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→</a:t>
              </a:r>
              <a:endPara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752207" y="1783080"/>
              <a:ext cx="256565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保存权重与训练状态</a:t>
              </a:r>
              <a:endParaRPr lang="zh-CN" sz="21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525780" y="2295525"/>
              <a:ext cx="7365492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并行训练用于容纳模型和提高吞吐，不改变 next-token prediction 的核心目标。</a:t>
              </a:r>
              <a:endParaRPr lang="zh-CN" sz="150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522732" y="3107055"/>
            <a:ext cx="3761613" cy="2110740"/>
            <a:chOff x="522732" y="3107055"/>
            <a:chExt cx="3761613" cy="2110740"/>
          </a:xfrm>
        </p:grpSpPr>
        <p:sp>
          <p:nvSpPr>
            <p:cNvPr id="12" name="TextBox 12"/>
            <p:cNvSpPr txBox="1"/>
            <p:nvPr/>
          </p:nvSpPr>
          <p:spPr>
            <a:xfrm>
              <a:off x="522732" y="3107055"/>
              <a:ext cx="171754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如何更新参数</a:t>
              </a:r>
              <a:endParaRPr lang="zh-CN" sz="2100" dirty="0">
                <a:solidFill>
                  <a:schemeClr val="accen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524256" y="3625215"/>
              <a:ext cx="352469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AdamW：梯度统计与权重衰减。</a:t>
              </a:r>
              <a:endPara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524256" y="4082415"/>
              <a:ext cx="341071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学习率：warmup 后逐步衰减。</a:t>
              </a:r>
              <a:endPara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525780" y="4619625"/>
              <a:ext cx="3758565" cy="5981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DeepSeek：β = 0.9 / 0.95，wd = 0.1。</a:t>
              </a:r>
              <a:b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warmup 2000 步，余弦衰减至初始的 10%。</a:t>
              </a:r>
              <a:endParaRPr lang="zh-CN" sz="150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6409182" y="3107055"/>
            <a:ext cx="3751478" cy="2110740"/>
            <a:chOff x="6409182" y="3107055"/>
            <a:chExt cx="3751478" cy="2110740"/>
          </a:xfrm>
        </p:grpSpPr>
        <p:sp>
          <p:nvSpPr>
            <p:cNvPr id="17" name="TextBox 17"/>
            <p:cNvSpPr txBox="1"/>
            <p:nvPr/>
          </p:nvSpPr>
          <p:spPr>
            <a:xfrm>
              <a:off x="6409182" y="3107055"/>
              <a:ext cx="313105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如何知道训练在正常推进</a:t>
              </a:r>
              <a:endParaRPr lang="zh-CN" sz="2100" dirty="0">
                <a:solidFill>
                  <a:schemeClr val="accent3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6410706" y="3625215"/>
              <a:ext cx="374995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训练 / 验证 loss：检查优化过程。</a:t>
              </a:r>
              <a:endPara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6410706" y="4082415"/>
              <a:ext cx="341071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下游评测：检查代码任务表现。</a:t>
              </a:r>
              <a:endPara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6412230" y="4619625"/>
              <a:ext cx="3739515" cy="5981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定期保存 checkpoint，保留可比较的阶段。</a:t>
              </a:r>
              <a:b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loss 下降不直接等于测试通过率上升。</a:t>
              </a:r>
              <a:endParaRPr lang="zh-CN" sz="150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524256" y="5524500"/>
            <a:ext cx="11134344" cy="548259"/>
            <a:chOff x="524256" y="5524500"/>
            <a:chExt cx="11134344" cy="548259"/>
          </a:xfrm>
        </p:grpSpPr>
        <p:sp>
          <p:nvSpPr>
            <p:cNvPr id="22" name="Line 22"/>
            <p:cNvSpPr/>
            <p:nvPr/>
          </p:nvSpPr>
          <p:spPr>
            <a:xfrm>
              <a:off x="533400" y="5524500"/>
              <a:ext cx="11125200" cy="9525"/>
            </a:xfrm>
            <a:custGeom>
              <a:avLst/>
              <a:gdLst/>
              <a:ahLst/>
              <a:cxnLst/>
              <a:rect l="l" t="t" r="r" b="b"/>
              <a:pathLst>
                <a:path w="11125200" h="9525">
                  <a:moveTo>
                    <a:pt x="0" y="0"/>
                  </a:moveTo>
                  <a:lnTo>
                    <a:pt x="111252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524256" y="5720715"/>
              <a:ext cx="753008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真实配置用于理解作者做了什么，不应直接当成新项目的最优超参数。</a:t>
              </a:r>
              <a:endParaRPr lang="zh-CN" sz="1800" dirty="0">
                <a:solidFill>
                  <a:schemeClr val="accent1"/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528066" y="6411278"/>
            <a:ext cx="10967504" cy="205359"/>
            <a:chOff x="528066" y="6411278"/>
            <a:chExt cx="10967504" cy="205359"/>
          </a:xfrm>
        </p:grpSpPr>
        <p:sp>
          <p:nvSpPr>
            <p:cNvPr id="25" name="TextBox 25"/>
            <p:cNvSpPr txBox="1"/>
            <p:nvPr/>
          </p:nvSpPr>
          <p:spPr>
            <a:xfrm>
              <a:off x="528066" y="6411278"/>
              <a:ext cx="5476951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DeepSeek §3 / Table 2 · arxiv.org/abs/2406.11931；运行与监控流程为教学归纳。</a:t>
              </a:r>
              <a:endParaRPr lang="zh-CN" sz="105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11329416" y="6411278"/>
              <a:ext cx="166154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20</a:t>
              </a:r>
              <a:endParaRPr lang="zh-CN" sz="105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18922" y="391478"/>
            <a:ext cx="7731252" cy="858393"/>
            <a:chOff x="518922" y="391478"/>
            <a:chExt cx="7731252" cy="858393"/>
          </a:xfrm>
        </p:grpSpPr>
        <p:sp>
          <p:nvSpPr>
            <p:cNvPr id="2" name="TextBox 2"/>
            <p:cNvSpPr txBox="1"/>
            <p:nvPr/>
          </p:nvSpPr>
          <p:spPr>
            <a:xfrm>
              <a:off x="528066" y="391478"/>
              <a:ext cx="2034388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03 / 训练样本 · 从 NTP 到 FIM</a:t>
              </a:r>
              <a:endParaRPr lang="zh-CN" sz="1050" dirty="0">
                <a:solidFill>
                  <a:schemeClr val="accen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8922" y="692468"/>
              <a:ext cx="7731252" cy="55740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8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编辑器里，常常是前后都写好了，只缺中间</a:t>
              </a:r>
              <a:endParaRPr lang="zh-CN" sz="2850" dirty="0">
                <a:solidFill>
                  <a:schemeClr val="dk1"/>
                </a:solidFill>
                <a:latin typeface="+mj-lt"/>
                <a:ea typeface="+mj-ea"/>
                <a:cs typeface="+mj-cs"/>
              </a:endParaRP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22732" y="1783080"/>
            <a:ext cx="5287518" cy="3139440"/>
            <a:chOff x="522732" y="1783080"/>
            <a:chExt cx="5287518" cy="3139440"/>
          </a:xfrm>
        </p:grpSpPr>
        <p:sp>
          <p:nvSpPr>
            <p:cNvPr id="5" name="TextBox 5"/>
            <p:cNvSpPr txBox="1"/>
            <p:nvPr/>
          </p:nvSpPr>
          <p:spPr>
            <a:xfrm>
              <a:off x="522732" y="1783080"/>
              <a:ext cx="115214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从头续写</a:t>
              </a:r>
              <a:endParaRPr lang="zh-CN" sz="21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" name="Rectangle 6"/>
            <p:cNvSpPr/>
            <p:nvPr/>
          </p:nvSpPr>
          <p:spPr>
            <a:xfrm>
              <a:off x="533400" y="2286000"/>
              <a:ext cx="5276850" cy="2095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753618" y="2536508"/>
              <a:ext cx="1976056" cy="8180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900"/>
                </a:lnSpc>
              </a:pPr>
              <a:r>
                <a:rPr lang="zh-CN" sz="16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def unique(items):</a:t>
              </a:r>
              <a:br>
                <a:rPr lang="zh-CN" sz="16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</a:br>
              <a:r>
                <a:rPr lang="zh-CN" sz="1650" dirty="0">
                  <a:solidFill>
                    <a:schemeClr val="accent1"/>
                  </a:solidFill>
                  <a:latin typeface="Consolas"/>
                  <a:ea typeface="Consolas"/>
                  <a:cs typeface="Consolas"/>
                </a:rPr>
                <a:t>▌</a:t>
              </a:r>
              <a:endParaRPr lang="zh-CN" sz="1650" dirty="0">
                <a:solidFill>
                  <a:schemeClr val="accent1"/>
                </a:solidFill>
                <a:latin typeface="Consolas"/>
                <a:ea typeface="Consolas"/>
                <a:cs typeface="Consolas"/>
              </a:endParaRP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54380" y="3800475"/>
              <a:ext cx="243840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只有前文，继续生成实现。</a:t>
              </a:r>
              <a:endParaRPr lang="zh-CN" sz="150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25780" y="4629150"/>
              <a:ext cx="324612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普通左到右训练自然覆盖这一形式。</a:t>
              </a:r>
              <a:endParaRPr lang="zh-CN" sz="150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371082" y="1783080"/>
            <a:ext cx="5287518" cy="3139440"/>
            <a:chOff x="6371082" y="1783080"/>
            <a:chExt cx="5287518" cy="3139440"/>
          </a:xfrm>
        </p:grpSpPr>
        <p:sp>
          <p:nvSpPr>
            <p:cNvPr id="11" name="TextBox 11"/>
            <p:cNvSpPr txBox="1"/>
            <p:nvPr/>
          </p:nvSpPr>
          <p:spPr>
            <a:xfrm>
              <a:off x="6371082" y="1783080"/>
              <a:ext cx="256565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补已有代码中的空缺</a:t>
              </a:r>
              <a:endParaRPr lang="zh-CN" sz="2100" dirty="0">
                <a:solidFill>
                  <a:schemeClr val="accen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6381750" y="2286000"/>
              <a:ext cx="5276850" cy="2095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6601968" y="2536508"/>
              <a:ext cx="3673412" cy="15038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900"/>
                </a:lnSpc>
              </a:pPr>
              <a:r>
                <a:rPr lang="zh-CN" sz="16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def unique(items):</a:t>
              </a:r>
              <a:br>
                <a:rPr lang="zh-CN" sz="16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</a:br>
              <a:r>
                <a:rPr lang="zh-CN" sz="1650" dirty="0">
                  <a:solidFill>
                    <a:schemeClr val="accent1"/>
                  </a:solidFill>
                  <a:latin typeface="Consolas"/>
                  <a:ea typeface="微软雅黑"/>
                  <a:cs typeface="Consolas"/>
                </a:rPr>
                <a:t>[待补全]</a:t>
              </a:r>
              <a:endParaRPr lang="zh-CN" sz="1650" dirty="0">
                <a:solidFill>
                  <a:schemeClr val="accent1"/>
                </a:solidFill>
                <a:latin typeface="Consolas"/>
                <a:ea typeface="微软雅黑"/>
                <a:cs typeface="Consolas"/>
              </a:endParaRPr>
            </a:p>
            <a:p>
              <a:pPr algn="l">
                <a:lnSpc>
                  <a:spcPts val="3900"/>
                </a:lnSpc>
                <a:spcBef>
                  <a:spcPts val="1500"/>
                </a:spcBef>
              </a:pPr>
              <a:r>
                <a:rPr lang="zh-CN" sz="1650" dirty="0">
                  <a:solidFill>
                    <a:schemeClr val="accent3"/>
                  </a:solidFill>
                  <a:latin typeface="Consolas"/>
                  <a:ea typeface="Consolas"/>
                  <a:cs typeface="Consolas"/>
                </a:rPr>
                <a:t>assert unique(['A', 'A']) == ['A']</a:t>
              </a:r>
              <a:endParaRPr lang="zh-CN" sz="1650" dirty="0">
                <a:solidFill>
                  <a:schemeClr val="accent3"/>
                </a:solidFill>
                <a:latin typeface="Consolas"/>
                <a:ea typeface="Consolas"/>
                <a:cs typeface="Consolas"/>
              </a:endParaRP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374130" y="4629150"/>
              <a:ext cx="344805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后文已经存在，也应当成为输入条件。</a:t>
              </a:r>
              <a:endParaRPr lang="zh-CN" sz="150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522732" y="5374005"/>
            <a:ext cx="5675376" cy="767715"/>
            <a:chOff x="522732" y="5374005"/>
            <a:chExt cx="5675376" cy="767715"/>
          </a:xfrm>
        </p:grpSpPr>
        <p:sp>
          <p:nvSpPr>
            <p:cNvPr id="16" name="TextBox 16"/>
            <p:cNvSpPr txBox="1"/>
            <p:nvPr/>
          </p:nvSpPr>
          <p:spPr>
            <a:xfrm>
              <a:off x="522732" y="5374005"/>
              <a:ext cx="567537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怎样让模型在训练时，也经常遇到这种输入？</a:t>
              </a:r>
              <a:endParaRPr lang="zh-CN" sz="21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525780" y="5848350"/>
              <a:ext cx="526542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后缀提供约束，但一个断言并不等于完整测试或完整规格。</a:t>
              </a:r>
              <a:endParaRPr lang="zh-CN" sz="150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528066" y="6411278"/>
            <a:ext cx="10967504" cy="205359"/>
            <a:chOff x="528066" y="6411278"/>
            <a:chExt cx="10967504" cy="205359"/>
          </a:xfrm>
        </p:grpSpPr>
        <p:sp>
          <p:nvSpPr>
            <p:cNvPr id="19" name="TextBox 19"/>
            <p:cNvSpPr txBox="1"/>
            <p:nvPr/>
          </p:nvSpPr>
          <p:spPr>
            <a:xfrm>
              <a:off x="528066" y="6411278"/>
              <a:ext cx="3980475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教学代码；下一页展开 Fill-in-the-Middle 的 PSM 序列组织。</a:t>
              </a:r>
              <a:endParaRPr lang="zh-CN" sz="105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1329416" y="6411278"/>
              <a:ext cx="166154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17</a:t>
              </a:r>
              <a:endParaRPr lang="zh-CN" sz="105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18922" y="391478"/>
            <a:ext cx="6515100" cy="858393"/>
            <a:chOff x="518922" y="391478"/>
            <a:chExt cx="6515100" cy="858393"/>
          </a:xfrm>
        </p:grpSpPr>
        <p:sp>
          <p:nvSpPr>
            <p:cNvPr id="2" name="TextBox 2"/>
            <p:cNvSpPr txBox="1"/>
            <p:nvPr/>
          </p:nvSpPr>
          <p:spPr>
            <a:xfrm>
              <a:off x="528066" y="391478"/>
              <a:ext cx="894112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03 / 训练条件</a:t>
              </a:r>
              <a:endParaRPr lang="zh-CN" sz="1050" dirty="0">
                <a:solidFill>
                  <a:schemeClr val="accen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8922" y="692468"/>
              <a:ext cx="6515100" cy="55740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8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损失仍是自回归，输入条件已经变了</a:t>
              </a:r>
              <a:endParaRPr lang="zh-CN" sz="2850" dirty="0">
                <a:solidFill>
                  <a:schemeClr val="dk1"/>
                </a:solidFill>
                <a:latin typeface="+mj-lt"/>
                <a:ea typeface="+mj-ea"/>
                <a:cs typeface="+mj-cs"/>
              </a:endParaRP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33400" y="1533525"/>
            <a:ext cx="5753100" cy="3133725"/>
            <a:chOff x="533400" y="1533525"/>
            <a:chExt cx="5753100" cy="3133725"/>
          </a:xfrm>
        </p:grpSpPr>
        <p:sp>
          <p:nvSpPr>
            <p:cNvPr id="5" name="Rectangle 5"/>
            <p:cNvSpPr/>
            <p:nvPr/>
          </p:nvSpPr>
          <p:spPr>
            <a:xfrm>
              <a:off x="533400" y="1533525"/>
              <a:ext cx="5753100" cy="31337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754380" y="1695450"/>
              <a:ext cx="316230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同一段代码，切成 P / M / S 三段</a:t>
              </a:r>
              <a:endParaRPr lang="zh-CN" sz="150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53618" y="2126932"/>
              <a:ext cx="1976056" cy="6084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650" dirty="0">
                  <a:solidFill>
                    <a:schemeClr val="accent3"/>
                  </a:solidFill>
                  <a:latin typeface="Consolas"/>
                  <a:ea typeface="Consolas"/>
                  <a:cs typeface="Consolas"/>
                </a:rPr>
                <a:t># P: prefix</a:t>
              </a:r>
              <a:br>
                <a:rPr lang="zh-CN" sz="1650" dirty="0">
                  <a:solidFill>
                    <a:schemeClr val="accent3"/>
                  </a:solidFill>
                  <a:latin typeface="Consolas"/>
                  <a:ea typeface="Consolas"/>
                  <a:cs typeface="Consolas"/>
                </a:rPr>
              </a:br>
              <a:r>
                <a:rPr lang="zh-CN" sz="1650" dirty="0">
                  <a:solidFill>
                    <a:schemeClr val="accent3"/>
                  </a:solidFill>
                  <a:latin typeface="Consolas"/>
                  <a:ea typeface="Consolas"/>
                  <a:cs typeface="Consolas"/>
                </a:rPr>
                <a:t>def unique(items):</a:t>
              </a:r>
              <a:endParaRPr lang="zh-CN" sz="1650" dirty="0">
                <a:solidFill>
                  <a:schemeClr val="accent3"/>
                </a:solidFill>
                <a:latin typeface="Consolas"/>
                <a:ea typeface="Consolas"/>
                <a:cs typeface="Consolas"/>
              </a:endParaRP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53618" y="2965132"/>
              <a:ext cx="3641979" cy="6084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650" dirty="0">
                  <a:solidFill>
                    <a:schemeClr val="accent1"/>
                  </a:solidFill>
                  <a:latin typeface="Consolas"/>
                  <a:ea typeface="Consolas"/>
                  <a:cs typeface="Consolas"/>
                </a:rPr>
                <a:t># M: middle</a:t>
              </a:r>
              <a:br>
                <a:rPr lang="zh-CN" sz="1650" dirty="0">
                  <a:solidFill>
                    <a:schemeClr val="accent1"/>
                  </a:solidFill>
                  <a:latin typeface="Consolas"/>
                  <a:ea typeface="Consolas"/>
                  <a:cs typeface="Consolas"/>
                </a:rPr>
              </a:br>
              <a:r>
                <a:rPr lang="zh-CN" sz="1650" dirty="0">
                  <a:solidFill>
                    <a:schemeClr val="accent1"/>
                  </a:solidFill>
                  <a:latin typeface="Consolas"/>
                  <a:ea typeface="Consolas"/>
                  <a:cs typeface="Consolas"/>
                </a:rPr>
                <a:t>return list(dict.fromkeys(items))</a:t>
              </a:r>
              <a:endParaRPr lang="zh-CN" sz="1650" dirty="0">
                <a:solidFill>
                  <a:schemeClr val="accent1"/>
                </a:solidFill>
                <a:latin typeface="Consolas"/>
                <a:ea typeface="Consolas"/>
                <a:cs typeface="Consolas"/>
              </a:endParaRP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53618" y="3803332"/>
              <a:ext cx="3673412" cy="6084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650" dirty="0">
                  <a:solidFill>
                    <a:schemeClr val="accent3"/>
                  </a:solidFill>
                  <a:latin typeface="Consolas"/>
                  <a:ea typeface="Consolas"/>
                  <a:cs typeface="Consolas"/>
                </a:rPr>
                <a:t># S: suffix</a:t>
              </a:r>
              <a:br>
                <a:rPr lang="zh-CN" sz="1650" dirty="0">
                  <a:solidFill>
                    <a:schemeClr val="accent3"/>
                  </a:solidFill>
                  <a:latin typeface="Consolas"/>
                  <a:ea typeface="Consolas"/>
                  <a:cs typeface="Consolas"/>
                </a:rPr>
              </a:br>
              <a:r>
                <a:rPr lang="zh-CN" sz="1650" dirty="0">
                  <a:solidFill>
                    <a:schemeClr val="accent3"/>
                  </a:solidFill>
                  <a:latin typeface="Consolas"/>
                  <a:ea typeface="Consolas"/>
                  <a:cs typeface="Consolas"/>
                </a:rPr>
                <a:t>assert unique(['A', 'A']) == ['A']</a:t>
              </a:r>
              <a:endParaRPr lang="zh-CN" sz="1650" dirty="0">
                <a:solidFill>
                  <a:schemeClr val="accent3"/>
                </a:solidFill>
                <a:latin typeface="Consolas"/>
                <a:ea typeface="Consolas"/>
                <a:cs typeface="Consolas"/>
              </a:endParaRP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809232" y="1659255"/>
            <a:ext cx="3442716" cy="2901315"/>
            <a:chOff x="6809232" y="1659255"/>
            <a:chExt cx="3442716" cy="2901315"/>
          </a:xfrm>
        </p:grpSpPr>
        <p:sp>
          <p:nvSpPr>
            <p:cNvPr id="11" name="TextBox 11"/>
            <p:cNvSpPr txBox="1"/>
            <p:nvPr/>
          </p:nvSpPr>
          <p:spPr>
            <a:xfrm>
              <a:off x="6809232" y="1659255"/>
              <a:ext cx="260512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NTP：按原顺序续写</a:t>
              </a:r>
              <a:endParaRPr lang="zh-CN" sz="21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6809232" y="2192655"/>
              <a:ext cx="201571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P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　→　</a:t>
              </a: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M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　→　</a:t>
              </a:r>
              <a:r>
                <a:rPr lang="zh-CN" sz="21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S</a:t>
              </a:r>
              <a:endParaRPr lang="zh-CN" sz="2100" dirty="0">
                <a:solidFill>
                  <a:schemeClr val="accent3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6812280" y="2705100"/>
              <a:ext cx="310896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生成 M 时，后面的 S 尚不可见。</a:t>
              </a:r>
              <a:endParaRPr lang="zh-CN" sz="150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809232" y="3249930"/>
              <a:ext cx="3441497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FIM（PSM）：先给前后文</a:t>
              </a:r>
              <a:endParaRPr lang="zh-CN" sz="21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6809232" y="3735705"/>
              <a:ext cx="201571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P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　→　</a:t>
              </a:r>
              <a:r>
                <a:rPr lang="zh-CN" sz="21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S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　→　</a:t>
              </a: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M</a:t>
              </a:r>
              <a:endParaRPr lang="zh-CN" sz="2100" dirty="0">
                <a:solidFill>
                  <a:schemeClr val="accen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812280" y="4267200"/>
              <a:ext cx="3439668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用边界标记区分三段，学习补全 M。</a:t>
              </a:r>
              <a:endParaRPr lang="zh-CN" sz="150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18" name="ntp-loss"/>
              <p:cNvSpPr txBox="1">
                <a:spLocks noGrp="1"/>
              </p:cNvSpPr>
              <p:nvPr/>
            </p:nvSpPr>
            <p:spPr>
              <a:xfrm>
                <a:off x="533400" y="4857750"/>
                <a:ext cx="5753100" cy="10001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ctr">
                <a:norm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/>
                          </m:ctrlPr>
                        </m:sSubPr>
                        <m:e>
                          <m:r>
                            <a:rPr lang="zh-CN" sz="2100" dirty="0">
                              <a:solidFill>
                                <a:srgbClr val="703D4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ℒ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zh-CN" sz="2100" dirty="0">
                              <a:solidFill>
                                <a:srgbClr val="703D4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NTP</m:t>
                          </m:r>
                        </m:sub>
                      </m:sSub>
                      <m:r>
                        <a:rPr lang="zh-CN" sz="2100" dirty="0">
                          <a:solidFill>
                            <a:srgbClr val="703D4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=−</m:t>
                      </m:r>
                      <m:nary>
                        <m:naryPr>
                          <m:chr m:val="∑"/>
                          <m:limLoc m:val="undOvr"/>
                          <m:supHide m:val="on"/>
                          <m:ctrlPr>
                            <a:rPr lang="zh-CN" sz="2100" dirty="0">
                              <a:solidFill>
                                <a:srgbClr val="703D4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naryPr>
                        <m:sub>
                          <m:r>
                            <a:rPr lang="zh-CN" sz="2100" dirty="0">
                              <a:solidFill>
                                <a:srgbClr val="703D4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𝑡</m:t>
                          </m:r>
                        </m:sub>
                        <m:sup/>
                        <m:e>
                          <m:func>
                            <m:funcPr>
                              <m:ctrlPr>
                                <a:rPr/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zh-CN" sz="2100" dirty="0">
                                  <a:solidFill>
                                    <a:srgbClr val="703D47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log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/>
                                  </m:ctrlPr>
                                </m:sSubPr>
                                <m:e>
                                  <m:r>
                                    <a:rPr lang="zh-CN" sz="2100" dirty="0">
                                      <a:solidFill>
                                        <a:srgbClr val="703D47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zh-CN" sz="2100" dirty="0">
                                      <a:solidFill>
                                        <a:srgbClr val="703D47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𝜃</m:t>
                                  </m:r>
                                </m:sub>
                              </m:sSub>
                              <m:d>
                                <m:dPr>
                                  <m:sepChr m:val=""/>
                                  <m:ctrlPr>
                                    <a:rPr lang="zh-CN" sz="2100" dirty="0">
                                      <a:solidFill>
                                        <a:srgbClr val="703D47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/>
                                      </m:ctrlPr>
                                    </m:sSubPr>
                                    <m:e>
                                      <m:r>
                                        <a:rPr lang="zh-CN" sz="2100" dirty="0">
                                          <a:solidFill>
                                            <a:srgbClr val="703D47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zh-CN" sz="2100" dirty="0">
                                          <a:solidFill>
                                            <a:srgbClr val="703D47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𝑡</m:t>
                                      </m:r>
                                    </m:sub>
                                  </m:sSub>
                                  <m:r>
                                    <a:rPr lang="zh-CN" sz="2100" dirty="0">
                                      <a:solidFill>
                                        <a:srgbClr val="703D47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∣</m:t>
                                  </m:r>
                                  <m:sSub>
                                    <m:sSubPr>
                                      <m:ctrlPr>
                                        <a:rPr/>
                                      </m:ctrlPr>
                                    </m:sSubPr>
                                    <m:e>
                                      <m:r>
                                        <a:rPr lang="zh-CN" sz="2100" dirty="0">
                                          <a:solidFill>
                                            <a:srgbClr val="703D47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zh-CN" sz="2100" dirty="0">
                                          <a:solidFill>
                                            <a:srgbClr val="703D47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&lt;</m:t>
                                      </m:r>
                                      <m:r>
                                        <a:rPr lang="zh-CN" sz="2100" dirty="0">
                                          <a:solidFill>
                                            <a:srgbClr val="703D47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𝑡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func>
                        </m:e>
                      </m:nary>
                    </m:oMath>
                  </m:oMathPara>
                </a14:m>
              </a:p>
            </p:txBody>
          </p:sp>
        </mc:Choice>
        <mc:Fallback>
          <p:sp>
            <p:nvSpPr>
              <p:cNvPr id="18" name="ntp-loss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4857750"/>
                <a:ext cx="5753100" cy="1000125"/>
              </a:xfrm>
              <a:prstGeom prst="rect">
                <a:avLst/>
              </a:prstGeom>
              <a:blipFill rotWithShape="1">
                <a:blip r:embed="rId1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0" name="Group 20"/>
          <p:cNvGrpSpPr/>
          <p:nvPr/>
        </p:nvGrpSpPr>
        <p:grpSpPr>
          <a:xfrm>
            <a:off x="6812280" y="5019675"/>
            <a:ext cx="3320415" cy="902970"/>
            <a:chOff x="6812280" y="5019675"/>
            <a:chExt cx="3320415" cy="902970"/>
          </a:xfrm>
        </p:grpSpPr>
        <p:sp>
          <p:nvSpPr>
            <p:cNvPr id="19" name="TextBox 19"/>
            <p:cNvSpPr txBox="1"/>
            <p:nvPr/>
          </p:nvSpPr>
          <p:spPr>
            <a:xfrm>
              <a:off x="6812280" y="5019675"/>
              <a:ext cx="3320415" cy="9029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Qwen：NTP + FIM。</a:t>
              </a:r>
              <a:b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DeepSeek：16B 用 0.5 比例的 PSM；</a:t>
              </a:r>
              <a:b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236B 仅用 NTP。FIM 并非统一必选项。</a:t>
              </a:r>
              <a:endParaRPr lang="zh-CN" sz="150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528066" y="6411278"/>
            <a:ext cx="10967504" cy="205359"/>
            <a:chOff x="528066" y="6411278"/>
            <a:chExt cx="10967504" cy="205359"/>
          </a:xfrm>
        </p:grpSpPr>
        <p:sp>
          <p:nvSpPr>
            <p:cNvPr id="21" name="TextBox 21"/>
            <p:cNvSpPr txBox="1"/>
            <p:nvPr/>
          </p:nvSpPr>
          <p:spPr>
            <a:xfrm>
              <a:off x="528066" y="6411278"/>
              <a:ext cx="5872014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教学代码；格式据 Qwen §3.2 / Fig. 3 与 DeepSeek §3.1。公式表示标准自回归训练目标。</a:t>
              </a:r>
              <a:endParaRPr lang="zh-CN" sz="105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1329416" y="6411278"/>
              <a:ext cx="166154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18</a:t>
              </a:r>
              <a:endParaRPr lang="zh-CN" sz="105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18922" y="391478"/>
            <a:ext cx="8136636" cy="858393"/>
            <a:chOff x="518922" y="391478"/>
            <a:chExt cx="8136636" cy="858393"/>
          </a:xfrm>
        </p:grpSpPr>
        <p:sp>
          <p:nvSpPr>
            <p:cNvPr id="2" name="TextBox 2"/>
            <p:cNvSpPr txBox="1"/>
            <p:nvPr/>
          </p:nvSpPr>
          <p:spPr>
            <a:xfrm>
              <a:off x="528066" y="391478"/>
              <a:ext cx="1176814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04 / 从文件到仓库</a:t>
              </a:r>
              <a:endParaRPr lang="zh-CN" sz="1050" dirty="0">
                <a:solidFill>
                  <a:schemeClr val="accen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8922" y="692468"/>
              <a:ext cx="8136636" cy="55740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8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文件级训练完成了，但依赖可能在另一个文件</a:t>
              </a:r>
              <a:endParaRPr lang="zh-CN" sz="2850" dirty="0">
                <a:solidFill>
                  <a:schemeClr val="dk1"/>
                </a:solidFill>
                <a:latin typeface="+mj-lt"/>
                <a:ea typeface="+mj-ea"/>
                <a:cs typeface="+mj-cs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22732" y="1868805"/>
            <a:ext cx="3142488" cy="2529840"/>
            <a:chOff x="522732" y="1868805"/>
            <a:chExt cx="3142488" cy="2529840"/>
          </a:xfrm>
        </p:grpSpPr>
        <p:sp>
          <p:nvSpPr>
            <p:cNvPr id="5" name="TextBox 5"/>
            <p:cNvSpPr txBox="1"/>
            <p:nvPr/>
          </p:nvSpPr>
          <p:spPr>
            <a:xfrm>
              <a:off x="522732" y="1868805"/>
              <a:ext cx="171754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前面已经完成</a:t>
              </a:r>
              <a:endParaRPr lang="zh-CN" sz="2100" dirty="0">
                <a:solidFill>
                  <a:schemeClr val="accen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24256" y="2520315"/>
              <a:ext cx="2201418" cy="7711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混合语料 → NTP / FIM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→ 持续梯度更新</a:t>
              </a:r>
              <a:endPara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25780" y="3781425"/>
              <a:ext cx="3139440" cy="6172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接触实现、API、文档与文件内结构。</a:t>
              </a:r>
              <a:b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得到文件级代码底座。</a:t>
              </a:r>
              <a:endParaRPr lang="zh-CN" sz="150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5695950" y="1714500"/>
            <a:ext cx="5962650" cy="3219450"/>
            <a:chOff x="5695950" y="1714500"/>
            <a:chExt cx="5962650" cy="3219450"/>
          </a:xfrm>
        </p:grpSpPr>
        <p:sp>
          <p:nvSpPr>
            <p:cNvPr id="9" name="Rectangle 9"/>
            <p:cNvSpPr/>
            <p:nvPr/>
          </p:nvSpPr>
          <p:spPr>
            <a:xfrm>
              <a:off x="5695950" y="1714500"/>
              <a:ext cx="5962650" cy="32194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5916930" y="1933575"/>
              <a:ext cx="2488882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当前训练样本：service.py</a:t>
              </a:r>
              <a:endParaRPr lang="zh-CN" sz="1500" dirty="0">
                <a:solidFill>
                  <a:schemeClr val="accent3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16168" y="2593658"/>
              <a:ext cx="2835212" cy="703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6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from utils import normalize</a:t>
              </a:r>
              <a:br>
                <a:rPr lang="zh-CN" sz="16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</a:br>
              <a:r>
                <a:rPr lang="zh-CN" sz="16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key = normalize(item)</a:t>
              </a:r>
              <a:endParaRPr lang="zh-CN" sz="1650" dirty="0">
                <a:solidFill>
                  <a:schemeClr val="dk1"/>
                </a:solidFill>
                <a:latin typeface="Consolas"/>
                <a:ea typeface="Consolas"/>
                <a:cs typeface="Consolas"/>
              </a:endParaRP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5913882" y="3688080"/>
              <a:ext cx="339962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normalize 到底做了什么？</a:t>
              </a:r>
              <a:endParaRPr lang="zh-CN" sz="2100" dirty="0">
                <a:solidFill>
                  <a:schemeClr val="accen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5916930" y="4333875"/>
              <a:ext cx="364998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工具函数与配置，可能不在当前输入中。</a:t>
              </a:r>
              <a:endParaRPr lang="zh-CN" sz="150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522732" y="5478780"/>
            <a:ext cx="7936992" cy="410718"/>
            <a:chOff x="522732" y="5478780"/>
            <a:chExt cx="7936992" cy="410718"/>
          </a:xfrm>
        </p:grpSpPr>
        <p:sp>
          <p:nvSpPr>
            <p:cNvPr id="15" name="TextBox 15"/>
            <p:cNvSpPr txBox="1"/>
            <p:nvPr/>
          </p:nvSpPr>
          <p:spPr>
            <a:xfrm>
              <a:off x="522732" y="5478780"/>
              <a:ext cx="793699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下一步：把相关文件放入训练条件，而不是另换一种神秘损失。</a:t>
              </a:r>
              <a:endParaRPr lang="zh-CN" sz="21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528066" y="6411278"/>
            <a:ext cx="10967504" cy="205359"/>
            <a:chOff x="528066" y="6411278"/>
            <a:chExt cx="10967504" cy="205359"/>
          </a:xfrm>
        </p:grpSpPr>
        <p:sp>
          <p:nvSpPr>
            <p:cNvPr id="17" name="TextBox 17"/>
            <p:cNvSpPr txBox="1"/>
            <p:nvPr/>
          </p:nvSpPr>
          <p:spPr>
            <a:xfrm>
              <a:off x="528066" y="6411278"/>
              <a:ext cx="3522774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教学示意；仓库级预训练主要案例来自 Qwen §3.2.2。</a:t>
              </a:r>
              <a:endParaRPr lang="zh-CN" sz="105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1329416" y="6411278"/>
              <a:ext cx="166154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21</a:t>
              </a:r>
              <a:endParaRPr lang="zh-CN" sz="105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18922" y="391478"/>
            <a:ext cx="6515100" cy="858393"/>
            <a:chOff x="518922" y="391478"/>
            <a:chExt cx="6515100" cy="858393"/>
          </a:xfrm>
        </p:grpSpPr>
        <p:sp>
          <p:nvSpPr>
            <p:cNvPr id="2" name="TextBox 2"/>
            <p:cNvSpPr txBox="1"/>
            <p:nvPr/>
          </p:nvSpPr>
          <p:spPr>
            <a:xfrm>
              <a:off x="528066" y="391478"/>
              <a:ext cx="1035463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04 / 项目上下文</a:t>
              </a:r>
              <a:endParaRPr lang="zh-CN" sz="1050" dirty="0">
                <a:solidFill>
                  <a:schemeClr val="accen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8922" y="692468"/>
              <a:ext cx="6515100" cy="55740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8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正确实现依赖另一个文件时怎么办？</a:t>
              </a:r>
              <a:endParaRPr lang="zh-CN" sz="2850" dirty="0">
                <a:solidFill>
                  <a:schemeClr val="dk1"/>
                </a:solidFill>
                <a:latin typeface="+mj-lt"/>
                <a:ea typeface="+mj-ea"/>
                <a:cs typeface="+mj-cs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33400" y="1524000"/>
            <a:ext cx="4762500" cy="1143000"/>
            <a:chOff x="533400" y="1524000"/>
            <a:chExt cx="4762500" cy="1143000"/>
          </a:xfrm>
        </p:grpSpPr>
        <p:sp>
          <p:nvSpPr>
            <p:cNvPr id="5" name="Rectangle 5"/>
            <p:cNvSpPr/>
            <p:nvPr/>
          </p:nvSpPr>
          <p:spPr>
            <a:xfrm>
              <a:off x="533400" y="1524000"/>
              <a:ext cx="4762500" cy="11430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735330" y="1676400"/>
              <a:ext cx="964311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config.py</a:t>
              </a:r>
              <a:endParaRPr lang="zh-CN" sz="1500" dirty="0">
                <a:solidFill>
                  <a:schemeClr val="accent3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34568" y="2165032"/>
              <a:ext cx="266966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CASE_INSENSITIVE = True</a:t>
              </a:r>
              <a:endParaRPr lang="zh-CN" sz="1650" dirty="0">
                <a:solidFill>
                  <a:schemeClr val="dk1"/>
                </a:solidFill>
                <a:latin typeface="Consolas"/>
                <a:ea typeface="Consolas"/>
                <a:cs typeface="Consolas"/>
              </a:endParaRP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33400" y="3171825"/>
            <a:ext cx="4762500" cy="2030540"/>
            <a:chOff x="533400" y="3171825"/>
            <a:chExt cx="4762500" cy="2030540"/>
          </a:xfrm>
        </p:grpSpPr>
        <p:sp>
          <p:nvSpPr>
            <p:cNvPr id="9" name="Rectangle 9"/>
            <p:cNvSpPr/>
            <p:nvPr/>
          </p:nvSpPr>
          <p:spPr>
            <a:xfrm>
              <a:off x="533400" y="3171825"/>
              <a:ext cx="4762500" cy="20288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735330" y="3343275"/>
              <a:ext cx="802767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utils.py</a:t>
              </a:r>
              <a:endParaRPr lang="zh-CN" sz="1500" dirty="0">
                <a:solidFill>
                  <a:schemeClr val="accent3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34568" y="3736658"/>
              <a:ext cx="3715322" cy="1465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6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from config import CASE_INSENSITIVE</a:t>
              </a:r>
              <a:br>
                <a:rPr lang="zh-CN" sz="16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</a:br>
              <a:r>
                <a:rPr lang="zh-CN" sz="16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def normalize(s):</a:t>
              </a:r>
              <a:br>
                <a:rPr lang="zh-CN" sz="16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</a:br>
              <a:r>
                <a:rPr lang="zh-CN" sz="16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if CASE_INSENSITIVE:</a:t>
              </a:r>
              <a:br>
                <a:rPr lang="zh-CN" sz="16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</a:br>
              <a:r>
                <a:rPr lang="zh-CN" sz="16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return s.casefold()</a:t>
              </a:r>
              <a:br>
                <a:rPr lang="zh-CN" sz="16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</a:br>
              <a:r>
                <a:rPr lang="zh-CN" sz="16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return s</a:t>
              </a:r>
              <a:endParaRPr lang="zh-CN" sz="1650" dirty="0">
                <a:solidFill>
                  <a:schemeClr val="dk1"/>
                </a:solidFill>
                <a:latin typeface="Consolas"/>
                <a:ea typeface="Consolas"/>
                <a:cs typeface="Consolas"/>
              </a:endParaRP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2933700" y="2667000"/>
            <a:ext cx="1" cy="466725"/>
            <a:chOff x="2933700" y="2667000"/>
            <a:chExt cx="1" cy="466725"/>
          </a:xfrm>
        </p:grpSpPr>
        <p:sp>
          <p:nvSpPr>
            <p:cNvPr id="13" name="Line 13"/>
            <p:cNvSpPr/>
            <p:nvPr/>
          </p:nvSpPr>
          <p:spPr>
            <a:xfrm>
              <a:off x="2933700" y="2667000"/>
              <a:ext cx="1" cy="466725"/>
            </a:xfrm>
            <a:prstGeom prst="line">
              <a:avLst/>
            </a:prstGeom>
            <a:noFill/>
            <a:ln w="19050">
              <a:solidFill>
                <a:schemeClr val="accent3"/>
              </a:solidFill>
              <a:tailEnd type="triangle" w="lg" len="lg"/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5295900" y="4057650"/>
            <a:ext cx="990600" cy="1"/>
            <a:chOff x="5295900" y="4057650"/>
            <a:chExt cx="990600" cy="1"/>
          </a:xfrm>
        </p:grpSpPr>
        <p:sp>
          <p:nvSpPr>
            <p:cNvPr id="15" name="Line 15"/>
            <p:cNvSpPr/>
            <p:nvPr/>
          </p:nvSpPr>
          <p:spPr>
            <a:xfrm>
              <a:off x="5295900" y="4057650"/>
              <a:ext cx="990600" cy="1"/>
            </a:xfrm>
            <a:prstGeom prst="line">
              <a:avLst/>
            </a:prstGeom>
            <a:noFill/>
            <a:ln w="19050">
              <a:solidFill>
                <a:schemeClr val="accent3"/>
              </a:solidFill>
              <a:tailEnd type="triangle" w="lg" len="lg"/>
            </a:ln>
          </p:spPr>
        </p:sp>
      </p:grpSp>
      <p:grpSp>
        <p:nvGrpSpPr>
          <p:cNvPr id="20" name="Group 20"/>
          <p:cNvGrpSpPr/>
          <p:nvPr/>
        </p:nvGrpSpPr>
        <p:grpSpPr>
          <a:xfrm>
            <a:off x="6419850" y="1524000"/>
            <a:ext cx="5238750" cy="3552825"/>
            <a:chOff x="6419850" y="1524000"/>
            <a:chExt cx="5238750" cy="3552825"/>
          </a:xfrm>
        </p:grpSpPr>
        <p:sp>
          <p:nvSpPr>
            <p:cNvPr id="17" name="Rectangle 17"/>
            <p:cNvSpPr/>
            <p:nvPr/>
          </p:nvSpPr>
          <p:spPr>
            <a:xfrm>
              <a:off x="6419850" y="1524000"/>
              <a:ext cx="5238750" cy="35528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6640830" y="1685925"/>
              <a:ext cx="1913382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service.py · 待补全</a:t>
              </a:r>
              <a:endParaRPr lang="zh-CN" sz="1500" dirty="0">
                <a:solidFill>
                  <a:schemeClr val="accen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6640068" y="2117408"/>
              <a:ext cx="2835212" cy="27611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6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from utils import normalize</a:t>
              </a:r>
              <a:br>
                <a:rPr lang="zh-CN" sz="16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</a:br>
              <a:r>
                <a:rPr lang="zh-CN" sz="16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def unique_labels(items):</a:t>
              </a:r>
              <a:br>
                <a:rPr lang="zh-CN" sz="16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</a:br>
              <a:r>
                <a:rPr lang="zh-CN" sz="16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seen, out = set(), []</a:t>
              </a:r>
              <a:br>
                <a:rPr lang="zh-CN" sz="16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</a:br>
              <a:r>
                <a:rPr lang="zh-CN" sz="16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for item in items:</a:t>
              </a:r>
              <a:br>
                <a:rPr lang="zh-CN" sz="16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</a:br>
              <a:r>
                <a:rPr lang="zh-CN" sz="1650" dirty="0">
                  <a:solidFill>
                    <a:schemeClr val="accent1"/>
                  </a:solidFill>
                  <a:latin typeface="Consolas"/>
                  <a:ea typeface="Consolas"/>
                  <a:cs typeface="Consolas"/>
                </a:rPr>
                <a:t>key = normalize(item)</a:t>
              </a:r>
              <a:br>
                <a:rPr lang="zh-CN" sz="1650" dirty="0">
                  <a:solidFill>
                    <a:schemeClr val="accent1"/>
                  </a:solidFill>
                  <a:latin typeface="Consolas"/>
                  <a:ea typeface="Consolas"/>
                  <a:cs typeface="Consolas"/>
                </a:rPr>
              </a:br>
              <a:r>
                <a:rPr lang="zh-CN" sz="1650" dirty="0">
                  <a:solidFill>
                    <a:schemeClr val="accent1"/>
                  </a:solidFill>
                  <a:latin typeface="Consolas"/>
                  <a:ea typeface="Consolas"/>
                  <a:cs typeface="Consolas"/>
                </a:rPr>
                <a:t>if key not in seen:</a:t>
              </a:r>
              <a:br>
                <a:rPr lang="zh-CN" sz="1650" dirty="0">
                  <a:solidFill>
                    <a:schemeClr val="accent1"/>
                  </a:solidFill>
                  <a:latin typeface="Consolas"/>
                  <a:ea typeface="Consolas"/>
                  <a:cs typeface="Consolas"/>
                </a:rPr>
              </a:br>
              <a:r>
                <a:rPr lang="zh-CN" sz="1650" dirty="0">
                  <a:solidFill>
                    <a:schemeClr val="accent1"/>
                  </a:solidFill>
                  <a:latin typeface="Consolas"/>
                  <a:ea typeface="Consolas"/>
                  <a:cs typeface="Consolas"/>
                </a:rPr>
                <a:t>seen.add(key)</a:t>
              </a:r>
              <a:br>
                <a:rPr lang="zh-CN" sz="1650" dirty="0">
                  <a:solidFill>
                    <a:schemeClr val="accent1"/>
                  </a:solidFill>
                  <a:latin typeface="Consolas"/>
                  <a:ea typeface="Consolas"/>
                  <a:cs typeface="Consolas"/>
                </a:rPr>
              </a:br>
              <a:r>
                <a:rPr lang="zh-CN" sz="1650" dirty="0">
                  <a:solidFill>
                    <a:schemeClr val="accent1"/>
                  </a:solidFill>
                  <a:latin typeface="Consolas"/>
                  <a:ea typeface="Consolas"/>
                  <a:cs typeface="Consolas"/>
                </a:rPr>
                <a:t>out.append(item)</a:t>
              </a:r>
              <a:br>
                <a:rPr lang="zh-CN" sz="1650" dirty="0">
                  <a:solidFill>
                    <a:schemeClr val="accent1"/>
                  </a:solidFill>
                  <a:latin typeface="Consolas"/>
                  <a:ea typeface="Consolas"/>
                  <a:cs typeface="Consolas"/>
                </a:rPr>
              </a:br>
              <a:r>
                <a:rPr lang="zh-CN" sz="16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return out</a:t>
              </a:r>
              <a:endParaRPr lang="zh-CN" sz="1650" dirty="0">
                <a:solidFill>
                  <a:schemeClr val="dk1"/>
                </a:solidFill>
                <a:latin typeface="Consolas"/>
                <a:ea typeface="Consolas"/>
                <a:cs typeface="Consolas"/>
              </a:endParaRP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524256" y="5444490"/>
            <a:ext cx="6669862" cy="624840"/>
            <a:chOff x="524256" y="5444490"/>
            <a:chExt cx="6669862" cy="624840"/>
          </a:xfrm>
        </p:grpSpPr>
        <p:sp>
          <p:nvSpPr>
            <p:cNvPr id="21" name="TextBox 21"/>
            <p:cNvSpPr txBox="1"/>
            <p:nvPr/>
          </p:nvSpPr>
          <p:spPr>
            <a:xfrm>
              <a:off x="524256" y="5444490"/>
              <a:ext cx="66698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仓库级样本：文件路径 + 文件边界 + 相关内容 + 待补全位置。</a:t>
              </a:r>
              <a:endPara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525780" y="5838825"/>
              <a:ext cx="6286500" cy="23050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窗口有限，选择哪些文件、如何排序和截断，决定依赖是否真的进入输入。</a:t>
              </a:r>
              <a:endParaRPr lang="zh-CN" sz="150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528066" y="6411278"/>
            <a:ext cx="10967504" cy="205359"/>
            <a:chOff x="528066" y="6411278"/>
            <a:chExt cx="10967504" cy="205359"/>
          </a:xfrm>
        </p:grpSpPr>
        <p:sp>
          <p:nvSpPr>
            <p:cNvPr id="24" name="TextBox 24"/>
            <p:cNvSpPr txBox="1"/>
            <p:nvPr/>
          </p:nvSpPr>
          <p:spPr>
            <a:xfrm>
              <a:off x="528066" y="6411278"/>
              <a:ext cx="6774180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教学代码；箭头表示信息依赖。仓库级样本形式参考 Qwen §3.2.2 / Fig. 4 · arxiv.org/abs/2409.12186</a:t>
              </a:r>
              <a:endParaRPr lang="zh-CN" sz="105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11329416" y="6411278"/>
              <a:ext cx="166154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22</a:t>
              </a:r>
              <a:endParaRPr lang="zh-CN" sz="105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18922" y="391478"/>
            <a:ext cx="7325868" cy="858393"/>
            <a:chOff x="518922" y="391478"/>
            <a:chExt cx="7325868" cy="858393"/>
          </a:xfrm>
        </p:grpSpPr>
        <p:sp>
          <p:nvSpPr>
            <p:cNvPr id="2" name="TextBox 2"/>
            <p:cNvSpPr txBox="1"/>
            <p:nvPr/>
          </p:nvSpPr>
          <p:spPr>
            <a:xfrm>
              <a:off x="528066" y="391478"/>
              <a:ext cx="1622069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04 / 仓库训练 · 样本组织</a:t>
              </a:r>
              <a:endParaRPr lang="zh-CN" sz="1050" dirty="0">
                <a:solidFill>
                  <a:schemeClr val="accen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8922" y="692468"/>
              <a:ext cx="7325868" cy="55740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8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把目录和文件，展开成有边界的训练序列</a:t>
              </a:r>
              <a:endParaRPr lang="zh-CN" sz="2850" dirty="0">
                <a:solidFill>
                  <a:schemeClr val="dk1"/>
                </a:solidFill>
                <a:latin typeface="+mj-lt"/>
                <a:ea typeface="+mj-ea"/>
                <a:cs typeface="+mj-cs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22732" y="1821180"/>
            <a:ext cx="2845308" cy="2834640"/>
            <a:chOff x="522732" y="1821180"/>
            <a:chExt cx="2845308" cy="2834640"/>
          </a:xfrm>
        </p:grpSpPr>
        <p:sp>
          <p:nvSpPr>
            <p:cNvPr id="5" name="TextBox 5"/>
            <p:cNvSpPr txBox="1"/>
            <p:nvPr/>
          </p:nvSpPr>
          <p:spPr>
            <a:xfrm>
              <a:off x="522732" y="1821180"/>
              <a:ext cx="115214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仓库结构</a:t>
              </a:r>
              <a:endParaRPr lang="zh-CN" sz="21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24256" y="2510790"/>
              <a:ext cx="1218438" cy="16093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repo/</a:t>
              </a:r>
              <a:br>
                <a:rPr lang="zh-CN" sz="180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</a:br>
              <a:r>
                <a:rPr lang="zh-CN" sz="180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config.py</a:t>
              </a:r>
              <a:br>
                <a:rPr lang="zh-CN" sz="180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</a:br>
              <a:r>
                <a:rPr lang="zh-CN" sz="180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utils.py</a:t>
              </a:r>
              <a:br>
                <a:rPr lang="zh-CN" sz="180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</a:br>
              <a:r>
                <a:rPr lang="zh-CN" sz="180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service.py</a:t>
              </a:r>
              <a:endParaRPr lang="zh-CN" sz="1800" dirty="0">
                <a:solidFill>
                  <a:schemeClr val="dk1"/>
                </a:solidFill>
                <a:latin typeface="Consolas"/>
                <a:ea typeface="Consolas"/>
                <a:cs typeface="Consolas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25780" y="4362450"/>
              <a:ext cx="284226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相关文件并不是一个孤立片段。</a:t>
              </a:r>
              <a:endParaRPr lang="zh-CN" sz="150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4667250" y="1571625"/>
            <a:ext cx="6991350" cy="3400425"/>
            <a:chOff x="4667250" y="1571625"/>
            <a:chExt cx="6991350" cy="3400425"/>
          </a:xfrm>
        </p:grpSpPr>
        <p:sp>
          <p:nvSpPr>
            <p:cNvPr id="9" name="Rectangle 9"/>
            <p:cNvSpPr/>
            <p:nvPr/>
          </p:nvSpPr>
          <p:spPr>
            <a:xfrm>
              <a:off x="4667250" y="1571625"/>
              <a:ext cx="6991350" cy="34004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4888230" y="1790700"/>
              <a:ext cx="385191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序列化示意（非原始 special token 拼写）</a:t>
              </a:r>
              <a:endParaRPr lang="zh-CN" sz="1500" dirty="0">
                <a:solidFill>
                  <a:schemeClr val="accent3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4887468" y="2212658"/>
              <a:ext cx="3275266" cy="19038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16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[repo] repo_name</a:t>
              </a:r>
              <a:br>
                <a:rPr lang="zh-CN" sz="16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</a:br>
              <a:r>
                <a:rPr lang="zh-CN" sz="16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[file] config.py [content] ...</a:t>
              </a:r>
              <a:br>
                <a:rPr lang="zh-CN" sz="16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</a:br>
              <a:r>
                <a:rPr lang="zh-CN" sz="16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[file] utils.py [content] ...</a:t>
              </a:r>
              <a:br>
                <a:rPr lang="zh-CN" sz="16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</a:br>
              <a:r>
                <a:rPr lang="zh-CN" sz="16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[file] service.py [content] ...</a:t>
              </a:r>
              <a:endParaRPr lang="zh-CN" sz="1650" dirty="0">
                <a:solidFill>
                  <a:schemeClr val="dk1"/>
                </a:solidFill>
                <a:latin typeface="Consolas"/>
                <a:ea typeface="Consolas"/>
                <a:cs typeface="Consolas"/>
              </a:endParaRPr>
            </a:p>
            <a:p>
              <a:pPr algn="l">
                <a:lnSpc>
                  <a:spcPts val="2925"/>
                </a:lnSpc>
                <a:spcBef>
                  <a:spcPts val="750"/>
                </a:spcBef>
              </a:pPr>
              <a:r>
                <a:rPr lang="zh-CN" sz="1650" dirty="0">
                  <a:solidFill>
                    <a:schemeClr val="accent1"/>
                  </a:solidFill>
                  <a:latin typeface="Consolas"/>
                  <a:ea typeface="微软雅黑"/>
                  <a:cs typeface="Consolas"/>
                </a:rPr>
                <a:t>[待预测 / 待补全的代码]</a:t>
              </a:r>
              <a:endParaRPr lang="zh-CN" sz="1650" dirty="0">
                <a:solidFill>
                  <a:schemeClr val="accent1"/>
                </a:solidFill>
                <a:latin typeface="Consolas"/>
                <a:ea typeface="微软雅黑"/>
                <a:cs typeface="Consolas"/>
              </a:endParaRP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4888230" y="4572000"/>
              <a:ext cx="364998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路径、边界与内容共同进入可见上下文。</a:t>
              </a:r>
              <a:endParaRPr lang="zh-CN" sz="150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4081272" y="2740342"/>
            <a:ext cx="239973" cy="557403"/>
            <a:chOff x="4081272" y="2740342"/>
            <a:chExt cx="239973" cy="557403"/>
          </a:xfrm>
        </p:grpSpPr>
        <p:sp>
          <p:nvSpPr>
            <p:cNvPr id="14" name="TextBox 14"/>
            <p:cNvSpPr txBox="1"/>
            <p:nvPr/>
          </p:nvSpPr>
          <p:spPr>
            <a:xfrm>
              <a:off x="4081272" y="2740342"/>
              <a:ext cx="239973" cy="55740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85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→</a:t>
              </a:r>
              <a:endParaRPr lang="zh-CN" sz="2850" dirty="0">
                <a:solidFill>
                  <a:schemeClr val="accent1"/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524256" y="5406390"/>
            <a:ext cx="6318504" cy="735330"/>
            <a:chOff x="524256" y="5406390"/>
            <a:chExt cx="6318504" cy="735330"/>
          </a:xfrm>
        </p:grpSpPr>
        <p:sp>
          <p:nvSpPr>
            <p:cNvPr id="16" name="TextBox 16"/>
            <p:cNvSpPr txBox="1"/>
            <p:nvPr/>
          </p:nvSpPr>
          <p:spPr>
            <a:xfrm>
              <a:off x="524256" y="5406390"/>
              <a:ext cx="631850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仍然做语言模型预测；改变的是预测时能够利用的上下文。</a:t>
              </a:r>
              <a:endPara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525780" y="5848350"/>
              <a:ext cx="627507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仓库太大时，文件选择、排序、截断决定相关定义是否真的进入输入。</a:t>
              </a:r>
              <a:endParaRPr lang="zh-CN" sz="150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528066" y="6411278"/>
            <a:ext cx="10967504" cy="205359"/>
            <a:chOff x="528066" y="6411278"/>
            <a:chExt cx="10967504" cy="205359"/>
          </a:xfrm>
        </p:grpSpPr>
        <p:sp>
          <p:nvSpPr>
            <p:cNvPr id="19" name="TextBox 19"/>
            <p:cNvSpPr txBox="1"/>
            <p:nvPr/>
          </p:nvSpPr>
          <p:spPr>
            <a:xfrm>
              <a:off x="528066" y="6411278"/>
              <a:ext cx="6774180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样本组织原则参考 Qwen §3.2.2 / Fig. 4 · arxiv.org/abs/2409.12186；不推断未披露的文件选择策略。</a:t>
              </a:r>
              <a:endParaRPr lang="zh-CN" sz="105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1329416" y="6411278"/>
              <a:ext cx="166154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23</a:t>
              </a:r>
              <a:endParaRPr lang="zh-CN" sz="105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18922" y="391478"/>
            <a:ext cx="7731252" cy="858393"/>
            <a:chOff x="518922" y="391478"/>
            <a:chExt cx="7731252" cy="858393"/>
          </a:xfrm>
        </p:grpSpPr>
        <p:sp>
          <p:nvSpPr>
            <p:cNvPr id="2" name="TextBox 2"/>
            <p:cNvSpPr txBox="1"/>
            <p:nvPr/>
          </p:nvSpPr>
          <p:spPr>
            <a:xfrm>
              <a:off x="528066" y="391478"/>
              <a:ext cx="1622069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04 / 长上下文 · 扩展训练</a:t>
              </a:r>
              <a:endParaRPr lang="zh-CN" sz="1050" dirty="0">
                <a:solidFill>
                  <a:schemeClr val="accen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8922" y="692468"/>
              <a:ext cx="7731252" cy="55740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8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扩展上下文，需要同时处理数据和位置适配</a:t>
              </a:r>
              <a:endParaRPr lang="zh-CN" sz="2850" dirty="0">
                <a:solidFill>
                  <a:schemeClr val="dk1"/>
                </a:solidFill>
                <a:latin typeface="+mj-lt"/>
                <a:ea typeface="+mj-ea"/>
                <a:cs typeface="+mj-cs"/>
              </a:endParaRP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22732" y="1783080"/>
            <a:ext cx="2991612" cy="1317879"/>
            <a:chOff x="522732" y="1783080"/>
            <a:chExt cx="2991612" cy="1317879"/>
          </a:xfrm>
        </p:grpSpPr>
        <p:sp>
          <p:nvSpPr>
            <p:cNvPr id="5" name="TextBox 5"/>
            <p:cNvSpPr txBox="1"/>
            <p:nvPr/>
          </p:nvSpPr>
          <p:spPr>
            <a:xfrm>
              <a:off x="522732" y="1783080"/>
              <a:ext cx="86944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数据侧</a:t>
              </a:r>
              <a:endParaRPr lang="zh-CN" sz="2100" dirty="0">
                <a:solidFill>
                  <a:schemeClr val="accen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24256" y="2367915"/>
              <a:ext cx="2990088" cy="733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组织有意义的长样本。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让远距离关系出现在训练中。</a:t>
              </a:r>
              <a:endPara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409182" y="1783080"/>
            <a:ext cx="3677412" cy="1317879"/>
            <a:chOff x="6409182" y="1783080"/>
            <a:chExt cx="3677412" cy="1317879"/>
          </a:xfrm>
        </p:grpSpPr>
        <p:sp>
          <p:nvSpPr>
            <p:cNvPr id="8" name="TextBox 8"/>
            <p:cNvSpPr txBox="1"/>
            <p:nvPr/>
          </p:nvSpPr>
          <p:spPr>
            <a:xfrm>
              <a:off x="6409182" y="1783080"/>
              <a:ext cx="171754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模型与训练侧</a:t>
              </a:r>
              <a:endParaRPr lang="zh-CN" sz="2100" dirty="0">
                <a:solidFill>
                  <a:schemeClr val="accent3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6410706" y="2367915"/>
              <a:ext cx="3675888" cy="733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调整位置编码，继续长度适配训练。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RoPE 的旋转频率影响位置表示。</a:t>
              </a:r>
              <a:endPara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518795" y="3648075"/>
            <a:ext cx="5205730" cy="1496060"/>
            <a:chOff x="518795" y="3648075"/>
            <a:chExt cx="5205730" cy="1496060"/>
          </a:xfrm>
        </p:grpSpPr>
        <p:sp>
          <p:nvSpPr>
            <p:cNvPr id="11" name="Line 11"/>
            <p:cNvSpPr/>
            <p:nvPr/>
          </p:nvSpPr>
          <p:spPr>
            <a:xfrm>
              <a:off x="533400" y="3648075"/>
              <a:ext cx="5191125" cy="9525"/>
            </a:xfrm>
            <a:custGeom>
              <a:avLst/>
              <a:gdLst/>
              <a:ahLst/>
              <a:cxnLst/>
              <a:rect l="l" t="t" r="r" b="b"/>
              <a:pathLst>
                <a:path w="5191125" h="9525">
                  <a:moveTo>
                    <a:pt x="0" y="0"/>
                  </a:moveTo>
                  <a:lnTo>
                    <a:pt x="5191125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522732" y="3869055"/>
              <a:ext cx="220160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Qwen：8K → 32K</a:t>
              </a:r>
              <a:endParaRPr lang="zh-CN" sz="21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518795" y="4375785"/>
              <a:ext cx="3392424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结合 YaRN，支持窗口扩展到 128K。</a:t>
              </a:r>
              <a:endParaRPr lang="zh-CN" sz="15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518795" y="4850765"/>
              <a:ext cx="284226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仓库样本与长度适配一起安排。</a:t>
              </a:r>
              <a:endParaRPr lang="zh-CN" sz="150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6409182" y="3648075"/>
            <a:ext cx="5249418" cy="1884045"/>
            <a:chOff x="6409182" y="3648075"/>
            <a:chExt cx="5249418" cy="1884045"/>
          </a:xfrm>
        </p:grpSpPr>
        <p:sp>
          <p:nvSpPr>
            <p:cNvPr id="17" name="Line 17"/>
            <p:cNvSpPr/>
            <p:nvPr/>
          </p:nvSpPr>
          <p:spPr>
            <a:xfrm>
              <a:off x="6419850" y="3648075"/>
              <a:ext cx="5238750" cy="9525"/>
            </a:xfrm>
            <a:custGeom>
              <a:avLst/>
              <a:gdLst/>
              <a:ahLst/>
              <a:cxnLst/>
              <a:rect l="l" t="t" r="r" b="b"/>
              <a:pathLst>
                <a:path w="5238750" h="9525">
                  <a:moveTo>
                    <a:pt x="0" y="0"/>
                  </a:moveTo>
                  <a:lnTo>
                    <a:pt x="52387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6409182" y="3869055"/>
              <a:ext cx="302800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DeepSeek：32K → 128K</a:t>
              </a:r>
              <a:endParaRPr lang="zh-CN" sz="21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6412230" y="4400550"/>
              <a:ext cx="203454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专门的扩展训练阶段。</a:t>
              </a:r>
              <a:endParaRPr lang="zh-CN" sz="15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6412230" y="4848225"/>
              <a:ext cx="344805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提高长上下文材料比例，并继续训练。</a:t>
              </a:r>
              <a:endParaRPr lang="zh-CN" sz="15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6412230" y="5238750"/>
              <a:ext cx="243840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不是仅修改最大长度配置。</a:t>
              </a:r>
              <a:endParaRPr lang="zh-CN" sz="150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524256" y="5854065"/>
            <a:ext cx="5833872" cy="352044"/>
            <a:chOff x="524256" y="5854065"/>
            <a:chExt cx="5833872" cy="352044"/>
          </a:xfrm>
        </p:grpSpPr>
        <p:sp>
          <p:nvSpPr>
            <p:cNvPr id="23" name="TextBox 23"/>
            <p:cNvSpPr txBox="1"/>
            <p:nvPr/>
          </p:nvSpPr>
          <p:spPr>
            <a:xfrm>
              <a:off x="524256" y="5854065"/>
              <a:ext cx="583387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长距离检索表现，不能代替真实仓库代码任务的验证。</a:t>
              </a:r>
              <a:endParaRPr lang="zh-CN" sz="1800" dirty="0">
                <a:solidFill>
                  <a:schemeClr val="accent1"/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528066" y="6411278"/>
            <a:ext cx="10967504" cy="205359"/>
            <a:chOff x="528066" y="6411278"/>
            <a:chExt cx="10967504" cy="205359"/>
          </a:xfrm>
        </p:grpSpPr>
        <p:sp>
          <p:nvSpPr>
            <p:cNvPr id="25" name="TextBox 25"/>
            <p:cNvSpPr txBox="1"/>
            <p:nvPr/>
          </p:nvSpPr>
          <p:spPr>
            <a:xfrm>
              <a:off x="528066" y="6411278"/>
              <a:ext cx="4326774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Qwen §3.2.2；DeepSeek §3.4。完整 RoPE 相对位置公式见附录。</a:t>
              </a:r>
              <a:endParaRPr lang="zh-CN" sz="105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11329416" y="6411278"/>
              <a:ext cx="166154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25</a:t>
              </a:r>
              <a:endParaRPr lang="zh-CN" sz="105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18922" y="391478"/>
            <a:ext cx="6920484" cy="858393"/>
            <a:chOff x="518922" y="391478"/>
            <a:chExt cx="6920484" cy="858393"/>
          </a:xfrm>
        </p:grpSpPr>
        <p:sp>
          <p:nvSpPr>
            <p:cNvPr id="2" name="TextBox 2"/>
            <p:cNvSpPr txBox="1"/>
            <p:nvPr/>
          </p:nvSpPr>
          <p:spPr>
            <a:xfrm>
              <a:off x="528066" y="391478"/>
              <a:ext cx="1035463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04 / 项目上下文</a:t>
              </a:r>
              <a:endParaRPr lang="zh-CN" sz="1050" dirty="0">
                <a:solidFill>
                  <a:schemeClr val="accen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8922" y="692468"/>
              <a:ext cx="6920484" cy="55740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8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为什么不从第一天就全部训练长序列？</a:t>
              </a:r>
              <a:endParaRPr lang="zh-CN" sz="2850" dirty="0">
                <a:solidFill>
                  <a:schemeClr val="dk1"/>
                </a:solidFill>
                <a:latin typeface="+mj-lt"/>
                <a:ea typeface="+mj-ea"/>
                <a:cs typeface="+mj-cs"/>
              </a:endParaRP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24256" y="1605915"/>
            <a:ext cx="7311472" cy="763905"/>
            <a:chOff x="524256" y="1605915"/>
            <a:chExt cx="7311472" cy="763905"/>
          </a:xfrm>
        </p:grpSpPr>
        <p:sp>
          <p:nvSpPr>
            <p:cNvPr id="5" name="TextBox 5"/>
            <p:cNvSpPr txBox="1"/>
            <p:nvPr/>
          </p:nvSpPr>
          <p:spPr>
            <a:xfrm>
              <a:off x="524256" y="1605915"/>
              <a:ext cx="564584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固定每批总 token 数 T，序列长度 L，隐藏维度 d。</a:t>
              </a:r>
              <a:endPara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25780" y="2076450"/>
              <a:ext cx="7309948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只分析标准全注意力的 attention 部分；忽略常数，不把它当作整模型 FLOPs。</a:t>
              </a:r>
              <a:endParaRPr lang="zh-CN" sz="150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cost-formula"/>
              <p:cNvSpPr txBox="1">
                <a:spLocks noGrp="1"/>
              </p:cNvSpPr>
              <p:nvPr/>
            </p:nvSpPr>
            <p:spPr>
              <a:xfrm>
                <a:off x="533400" y="2552700"/>
                <a:ext cx="11125200" cy="11906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ctr">
                <a:norm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/>
                          </m:ctrlPr>
                        </m:sSubPr>
                        <m:e>
                          <m:r>
                            <a:rPr lang="zh-CN" sz="2850" dirty="0">
                              <a:solidFill>
                                <a:srgbClr val="703D4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𝐶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zh-CN" sz="2850" dirty="0">
                              <a:solidFill>
                                <a:srgbClr val="703D4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attn</m:t>
                          </m:r>
                        </m:sub>
                      </m:sSub>
                      <m:r>
                        <a:rPr lang="zh-CN" sz="2850" dirty="0">
                          <a:solidFill>
                            <a:srgbClr val="703D4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∝</m:t>
                      </m:r>
                      <m:f>
                        <m:fPr>
                          <m:ctrlPr>
                            <a:rPr lang="zh-CN" sz="2850" dirty="0">
                              <a:solidFill>
                                <a:srgbClr val="703D4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fPr>
                        <m:num>
                          <m:r>
                            <a:rPr lang="zh-CN" sz="2850" dirty="0">
                              <a:solidFill>
                                <a:srgbClr val="703D4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𝑇</m:t>
                          </m:r>
                        </m:num>
                        <m:den>
                          <m:r>
                            <a:rPr lang="zh-CN" sz="2850" dirty="0">
                              <a:solidFill>
                                <a:srgbClr val="703D4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𝐿</m:t>
                          </m:r>
                        </m:den>
                      </m:f>
                      <m:r>
                        <a:rPr lang="zh-CN" sz="2850" dirty="0">
                          <a:solidFill>
                            <a:srgbClr val="703D4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 </m:t>
                      </m:r>
                      <m:sSup>
                        <m:sSupPr>
                          <m:ctrlPr>
                            <a:rPr/>
                          </m:ctrlPr>
                        </m:sSupPr>
                        <m:e>
                          <m:r>
                            <a:rPr lang="zh-CN" sz="2850" dirty="0">
                              <a:solidFill>
                                <a:srgbClr val="703D4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𝐿</m:t>
                          </m:r>
                        </m:e>
                        <m:sup>
                          <m:r>
                            <a:rPr lang="zh-CN" sz="2850" dirty="0">
                              <a:solidFill>
                                <a:srgbClr val="703D4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2</m:t>
                          </m:r>
                        </m:sup>
                      </m:sSup>
                      <m:r>
                        <a:rPr lang="zh-CN" sz="2850" dirty="0">
                          <a:solidFill>
                            <a:srgbClr val="703D4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𝑑</m:t>
                      </m:r>
                      <m:r>
                        <a:rPr lang="zh-CN" sz="2850" dirty="0">
                          <a:solidFill>
                            <a:srgbClr val="703D4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r>
                        <a:rPr lang="zh-CN" sz="2850" dirty="0">
                          <a:solidFill>
                            <a:srgbClr val="703D4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𝑇𝐿𝑑</m:t>
                      </m:r>
                    </m:oMath>
                  </m:oMathPara>
                </a14:m>
              </a:p>
            </p:txBody>
          </p:sp>
        </mc:Choice>
        <mc:Fallback>
          <p:sp>
            <p:nvSpPr>
              <p:cNvPr id="8" name="cost-formula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2552700"/>
                <a:ext cx="11125200" cy="1190625"/>
              </a:xfrm>
              <a:prstGeom prst="rect">
                <a:avLst/>
              </a:prstGeom>
              <a:blipFill rotWithShape="1">
                <a:blip r:embed="rId1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6" name="Group 16"/>
          <p:cNvGrpSpPr/>
          <p:nvPr/>
        </p:nvGrpSpPr>
        <p:grpSpPr>
          <a:xfrm>
            <a:off x="522732" y="3971925"/>
            <a:ext cx="11135868" cy="1036320"/>
            <a:chOff x="522732" y="3971925"/>
            <a:chExt cx="11135868" cy="1036320"/>
          </a:xfrm>
        </p:grpSpPr>
        <p:sp>
          <p:nvSpPr>
            <p:cNvPr id="9" name="Line 9"/>
            <p:cNvSpPr/>
            <p:nvPr/>
          </p:nvSpPr>
          <p:spPr>
            <a:xfrm>
              <a:off x="533400" y="3971925"/>
              <a:ext cx="11125200" cy="9525"/>
            </a:xfrm>
            <a:custGeom>
              <a:avLst/>
              <a:gdLst/>
              <a:ahLst/>
              <a:cxnLst/>
              <a:rect l="l" t="t" r="r" b="b"/>
              <a:pathLst>
                <a:path w="11125200" h="9525">
                  <a:moveTo>
                    <a:pt x="0" y="0"/>
                  </a:moveTo>
                  <a:lnTo>
                    <a:pt x="111252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522732" y="4173855"/>
              <a:ext cx="151485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32K → 128K</a:t>
              </a:r>
              <a:endParaRPr lang="zh-CN" sz="21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4256532" y="4173855"/>
              <a:ext cx="198611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序列数变成 1/4</a:t>
              </a:r>
              <a:endParaRPr lang="zh-CN" sz="21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8085582" y="4173855"/>
              <a:ext cx="260805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attention 项约 4 倍</a:t>
              </a:r>
              <a:endParaRPr lang="zh-CN" sz="2100" dirty="0">
                <a:solidFill>
                  <a:schemeClr val="accent3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525780" y="4714875"/>
              <a:ext cx="125711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长度增加 4 倍</a:t>
              </a:r>
              <a:endParaRPr lang="zh-CN" sz="150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4259580" y="4714875"/>
              <a:ext cx="190328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固定每批总 token 数</a:t>
              </a:r>
              <a:endParaRPr lang="zh-CN" sz="150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8088630" y="4714875"/>
              <a:ext cx="2273732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不是总 FLOPs 增加 4 倍</a:t>
              </a:r>
              <a:endParaRPr lang="zh-CN" sz="150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524256" y="5377815"/>
            <a:ext cx="8464623" cy="725805"/>
            <a:chOff x="524256" y="5377815"/>
            <a:chExt cx="8464623" cy="725805"/>
          </a:xfrm>
        </p:grpSpPr>
        <p:sp>
          <p:nvSpPr>
            <p:cNvPr id="17" name="TextBox 17"/>
            <p:cNvSpPr txBox="1"/>
            <p:nvPr/>
          </p:nvSpPr>
          <p:spPr>
            <a:xfrm>
              <a:off x="524256" y="5377815"/>
              <a:ext cx="70454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分阶段训练：先大量学习较短材料，再集中适应有价值的长依赖。</a:t>
              </a:r>
              <a:endPara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525780" y="5810250"/>
              <a:ext cx="8463099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FlashAttention 改善内存与实际效率，但不消除二次算术量；长窗口里应有值得利用的信息。</a:t>
              </a:r>
              <a:endParaRPr lang="zh-CN" sz="150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528066" y="6411278"/>
            <a:ext cx="10967504" cy="205359"/>
            <a:chOff x="528066" y="6411278"/>
            <a:chExt cx="10967504" cy="205359"/>
          </a:xfrm>
        </p:grpSpPr>
        <p:sp>
          <p:nvSpPr>
            <p:cNvPr id="20" name="TextBox 20"/>
            <p:cNvSpPr txBox="1"/>
            <p:nvPr/>
          </p:nvSpPr>
          <p:spPr>
            <a:xfrm>
              <a:off x="528066" y="6411278"/>
              <a:ext cx="5587032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教学推导，不是论文报告的实测加速比。阶段配置参考 Qwen §3.2 与 DeepSeek §3.4。</a:t>
              </a:r>
              <a:endParaRPr lang="zh-CN" sz="105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1329416" y="6411278"/>
              <a:ext cx="166154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26</a:t>
              </a:r>
              <a:endParaRPr lang="zh-CN" sz="105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18922" y="391478"/>
            <a:ext cx="7832598" cy="858393"/>
            <a:chOff x="518922" y="391478"/>
            <a:chExt cx="7832598" cy="858393"/>
          </a:xfrm>
        </p:grpSpPr>
        <p:sp>
          <p:nvSpPr>
            <p:cNvPr id="2" name="TextBox 2"/>
            <p:cNvSpPr txBox="1"/>
            <p:nvPr/>
          </p:nvSpPr>
          <p:spPr>
            <a:xfrm>
              <a:off x="528066" y="391478"/>
              <a:ext cx="1339367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05 / 训练完成 · 验收</a:t>
              </a:r>
              <a:endParaRPr lang="zh-CN" sz="1050" dirty="0">
                <a:solidFill>
                  <a:schemeClr val="accen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8922" y="692468"/>
              <a:ext cx="7832598" cy="55740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8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loss 下降之后，还要检查代码任务是否变好</a:t>
              </a:r>
              <a:endParaRPr lang="zh-CN" sz="2850" dirty="0">
                <a:solidFill>
                  <a:schemeClr val="dk1"/>
                </a:solidFill>
                <a:latin typeface="+mj-lt"/>
                <a:ea typeface="+mj-ea"/>
                <a:cs typeface="+mj-cs"/>
              </a:endParaRP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22732" y="1744980"/>
            <a:ext cx="3066288" cy="1101090"/>
            <a:chOff x="522732" y="1744980"/>
            <a:chExt cx="3066288" cy="1101090"/>
          </a:xfrm>
        </p:grpSpPr>
        <p:sp>
          <p:nvSpPr>
            <p:cNvPr id="5" name="TextBox 5"/>
            <p:cNvSpPr txBox="1"/>
            <p:nvPr/>
          </p:nvSpPr>
          <p:spPr>
            <a:xfrm>
              <a:off x="522732" y="1744980"/>
              <a:ext cx="284835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文件级训练与混合数据</a:t>
              </a:r>
              <a:endParaRPr lang="zh-CN" sz="2100" dirty="0">
                <a:solidFill>
                  <a:schemeClr val="accen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25780" y="2266950"/>
              <a:ext cx="3063240" cy="5791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看代码生成、多语言表现；同时检查</a:t>
              </a:r>
              <a:b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数学和通用能力的变化。</a:t>
              </a:r>
              <a:endParaRPr lang="zh-CN" sz="15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409182" y="1744980"/>
            <a:ext cx="2875788" cy="1101090"/>
            <a:chOff x="6409182" y="1744980"/>
            <a:chExt cx="2875788" cy="1101090"/>
          </a:xfrm>
        </p:grpSpPr>
        <p:sp>
          <p:nvSpPr>
            <p:cNvPr id="8" name="TextBox 8"/>
            <p:cNvSpPr txBox="1"/>
            <p:nvPr/>
          </p:nvSpPr>
          <p:spPr>
            <a:xfrm>
              <a:off x="6409182" y="1744980"/>
              <a:ext cx="49926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FIM</a:t>
              </a:r>
              <a:endParaRPr lang="zh-CN" sz="2100" dirty="0">
                <a:solidFill>
                  <a:schemeClr val="accen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6412230" y="2266950"/>
              <a:ext cx="2872740" cy="5791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看前后文补全；也检查原有左到右</a:t>
              </a:r>
              <a:b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生成能力是否退化。</a:t>
              </a:r>
              <a:endParaRPr lang="zh-CN" sz="15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522732" y="3240405"/>
            <a:ext cx="3256788" cy="1101090"/>
            <a:chOff x="522732" y="3240405"/>
            <a:chExt cx="3256788" cy="1101090"/>
          </a:xfrm>
        </p:grpSpPr>
        <p:sp>
          <p:nvSpPr>
            <p:cNvPr id="11" name="TextBox 11"/>
            <p:cNvSpPr txBox="1"/>
            <p:nvPr/>
          </p:nvSpPr>
          <p:spPr>
            <a:xfrm>
              <a:off x="522732" y="3240405"/>
              <a:ext cx="143484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仓库级训练</a:t>
              </a:r>
              <a:endParaRPr lang="zh-CN" sz="2100" dirty="0">
                <a:solidFill>
                  <a:schemeClr val="accent3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525780" y="3762375"/>
              <a:ext cx="3253740" cy="5791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使用需要跨文件信息的任务，不能只看</a:t>
              </a:r>
              <a:b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孤立函数生成成绩。</a:t>
              </a:r>
              <a:endParaRPr lang="zh-CN" sz="15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409182" y="3240405"/>
            <a:ext cx="3637788" cy="1101090"/>
            <a:chOff x="6409182" y="3240405"/>
            <a:chExt cx="3637788" cy="1101090"/>
          </a:xfrm>
        </p:grpSpPr>
        <p:sp>
          <p:nvSpPr>
            <p:cNvPr id="14" name="TextBox 14"/>
            <p:cNvSpPr txBox="1"/>
            <p:nvPr/>
          </p:nvSpPr>
          <p:spPr>
            <a:xfrm>
              <a:off x="6409182" y="3240405"/>
              <a:ext cx="171754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长上下文训练</a:t>
              </a:r>
              <a:endParaRPr lang="zh-CN" sz="2100" dirty="0">
                <a:solidFill>
                  <a:schemeClr val="accent3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6412230" y="3762375"/>
              <a:ext cx="3634740" cy="5791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改变长度与关键信息位置，检查任务表现，</a:t>
              </a:r>
              <a:b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并记录推理成本。</a:t>
              </a:r>
              <a:endParaRPr lang="zh-CN" sz="15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533400" y="4714875"/>
            <a:ext cx="11125200" cy="1379220"/>
            <a:chOff x="533400" y="4714875"/>
            <a:chExt cx="11125200" cy="1379220"/>
          </a:xfrm>
        </p:grpSpPr>
        <p:sp>
          <p:nvSpPr>
            <p:cNvPr id="17" name="Rectangle 17"/>
            <p:cNvSpPr/>
            <p:nvPr/>
          </p:nvSpPr>
          <p:spPr>
            <a:xfrm>
              <a:off x="533400" y="4714875"/>
              <a:ext cx="11125200" cy="136207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751332" y="4935855"/>
              <a:ext cx="737158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比较条件：提示、采样次数、工具与筛选预算、数据污染。</a:t>
              </a:r>
              <a:endParaRPr lang="zh-CN" sz="21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54380" y="5467350"/>
              <a:ext cx="6860667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训练 loss 衡量 token 预测；测试通过率衡量任务结果，二者不能互相替代。</a:t>
              </a:r>
              <a:endParaRPr lang="zh-CN" sz="150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754380" y="5800725"/>
              <a:ext cx="5658445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最终 Instruct 成绩还包含后训练收益，不全部归因于预训练。</a:t>
              </a:r>
              <a:endParaRPr lang="zh-CN" sz="150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528066" y="6411278"/>
            <a:ext cx="10967504" cy="205359"/>
            <a:chOff x="528066" y="6411278"/>
            <a:chExt cx="10967504" cy="205359"/>
          </a:xfrm>
        </p:grpSpPr>
        <p:sp>
          <p:nvSpPr>
            <p:cNvPr id="22" name="TextBox 22"/>
            <p:cNvSpPr txBox="1"/>
            <p:nvPr/>
          </p:nvSpPr>
          <p:spPr>
            <a:xfrm>
              <a:off x="528066" y="6411278"/>
              <a:ext cx="3827145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围绕两篇报告训练内容归纳的验收建议；不是新增实测结果。</a:t>
              </a:r>
              <a:endParaRPr lang="zh-CN" sz="105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1329416" y="6411278"/>
              <a:ext cx="166154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27</a:t>
              </a:r>
              <a:endParaRPr lang="zh-CN" sz="105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18922" y="391478"/>
            <a:ext cx="7325868" cy="858393"/>
            <a:chOff x="518922" y="391478"/>
            <a:chExt cx="7325868" cy="858393"/>
          </a:xfrm>
        </p:grpSpPr>
        <p:sp>
          <p:nvSpPr>
            <p:cNvPr id="2" name="TextBox 2"/>
            <p:cNvSpPr txBox="1"/>
            <p:nvPr/>
          </p:nvSpPr>
          <p:spPr>
            <a:xfrm>
              <a:off x="528066" y="391478"/>
              <a:ext cx="1742218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05 / 从代码底座到代码助手</a:t>
              </a:r>
              <a:endParaRPr lang="zh-CN" sz="1050" dirty="0">
                <a:solidFill>
                  <a:schemeClr val="accen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8922" y="692468"/>
              <a:ext cx="7325868" cy="55740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8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现在，我们可以把完整训练过程讲出来了</a:t>
              </a:r>
              <a:endParaRPr lang="zh-CN" sz="2850" dirty="0">
                <a:solidFill>
                  <a:schemeClr val="dk1"/>
                </a:solidFill>
                <a:latin typeface="+mj-lt"/>
                <a:ea typeface="+mj-ea"/>
                <a:cs typeface="+mj-cs"/>
              </a:endParaRP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22732" y="1811655"/>
            <a:ext cx="3344418" cy="2091690"/>
            <a:chOff x="522732" y="1811655"/>
            <a:chExt cx="3344418" cy="2091690"/>
          </a:xfrm>
        </p:grpSpPr>
        <p:sp>
          <p:nvSpPr>
            <p:cNvPr id="5" name="TextBox 5"/>
            <p:cNvSpPr txBox="1"/>
            <p:nvPr/>
          </p:nvSpPr>
          <p:spPr>
            <a:xfrm>
              <a:off x="522732" y="1811655"/>
              <a:ext cx="58674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数据</a:t>
              </a:r>
              <a:endParaRPr lang="zh-CN" sz="2100" dirty="0">
                <a:solidFill>
                  <a:schemeClr val="accen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" name="Line 6"/>
            <p:cNvSpPr/>
            <p:nvPr/>
          </p:nvSpPr>
          <p:spPr>
            <a:xfrm>
              <a:off x="533400" y="2266950"/>
              <a:ext cx="3333750" cy="9525"/>
            </a:xfrm>
            <a:custGeom>
              <a:avLst/>
              <a:gdLst/>
              <a:ahLst/>
              <a:cxnLst/>
              <a:rect l="l" t="t" r="r" b="b"/>
              <a:pathLst>
                <a:path w="3333750" h="9525">
                  <a:moveTo>
                    <a:pt x="0" y="0"/>
                  </a:moveTo>
                  <a:lnTo>
                    <a:pt x="33337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524256" y="2539365"/>
              <a:ext cx="1847088" cy="76161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225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收集、筛选、去重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按配方混合采样</a:t>
              </a:r>
              <a:endPara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25780" y="3609975"/>
              <a:ext cx="223647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从原始材料到训练分布。</a:t>
              </a:r>
              <a:endParaRPr lang="zh-CN" sz="150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4332732" y="1811655"/>
            <a:ext cx="3344418" cy="2091690"/>
            <a:chOff x="4332732" y="1811655"/>
            <a:chExt cx="3344418" cy="2091690"/>
          </a:xfrm>
        </p:grpSpPr>
        <p:sp>
          <p:nvSpPr>
            <p:cNvPr id="10" name="TextBox 10"/>
            <p:cNvSpPr txBox="1"/>
            <p:nvPr/>
          </p:nvSpPr>
          <p:spPr>
            <a:xfrm>
              <a:off x="4332732" y="1811655"/>
              <a:ext cx="58674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训练</a:t>
              </a:r>
              <a:endParaRPr lang="zh-CN" sz="2100" dirty="0">
                <a:solidFill>
                  <a:schemeClr val="accen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" name="Line 11"/>
            <p:cNvSpPr/>
            <p:nvPr/>
          </p:nvSpPr>
          <p:spPr>
            <a:xfrm>
              <a:off x="4343400" y="2266950"/>
              <a:ext cx="3333750" cy="9525"/>
            </a:xfrm>
            <a:custGeom>
              <a:avLst/>
              <a:gdLst/>
              <a:ahLst/>
              <a:cxnLst/>
              <a:rect l="l" t="t" r="r" b="b"/>
              <a:pathLst>
                <a:path w="3333750" h="9525">
                  <a:moveTo>
                    <a:pt x="0" y="0"/>
                  </a:moveTo>
                  <a:lnTo>
                    <a:pt x="33337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4334256" y="2539365"/>
              <a:ext cx="2578608" cy="76161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225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token batch、NTP / FIM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loss、梯度、优化器更新</a:t>
              </a:r>
              <a:endPara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4335780" y="3609975"/>
              <a:ext cx="223647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从文本监督到模型参数。</a:t>
              </a:r>
              <a:endParaRPr lang="zh-CN" sz="150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8142732" y="1811655"/>
            <a:ext cx="3515868" cy="2091690"/>
            <a:chOff x="8142732" y="1811655"/>
            <a:chExt cx="3515868" cy="2091690"/>
          </a:xfrm>
        </p:grpSpPr>
        <p:sp>
          <p:nvSpPr>
            <p:cNvPr id="15" name="TextBox 15"/>
            <p:cNvSpPr txBox="1"/>
            <p:nvPr/>
          </p:nvSpPr>
          <p:spPr>
            <a:xfrm>
              <a:off x="8142732" y="1811655"/>
              <a:ext cx="58674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扩展</a:t>
              </a:r>
              <a:endParaRPr lang="zh-CN" sz="2100" dirty="0">
                <a:solidFill>
                  <a:schemeClr val="accent3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6" name="Line 16"/>
            <p:cNvSpPr/>
            <p:nvPr/>
          </p:nvSpPr>
          <p:spPr>
            <a:xfrm>
              <a:off x="8153400" y="2266950"/>
              <a:ext cx="3505200" cy="9525"/>
            </a:xfrm>
            <a:custGeom>
              <a:avLst/>
              <a:gdLst/>
              <a:ahLst/>
              <a:cxnLst/>
              <a:rect l="l" t="t" r="r" b="b"/>
              <a:pathLst>
                <a:path w="3505200" h="9525">
                  <a:moveTo>
                    <a:pt x="0" y="0"/>
                  </a:moveTo>
                  <a:lnTo>
                    <a:pt x="35052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8144256" y="2539365"/>
              <a:ext cx="2075688" cy="76161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225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仓库信息、长度适配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任务评测与能力验收</a:t>
              </a:r>
              <a:endPara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8145780" y="3609975"/>
              <a:ext cx="2575084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得到可交给后训练的 Base。</a:t>
              </a:r>
              <a:endParaRPr lang="zh-CN" sz="150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533400" y="4448175"/>
            <a:ext cx="11125200" cy="1647825"/>
            <a:chOff x="533400" y="4448175"/>
            <a:chExt cx="11125200" cy="1647825"/>
          </a:xfrm>
        </p:grpSpPr>
        <p:sp>
          <p:nvSpPr>
            <p:cNvPr id="20" name="Rectangle 20"/>
            <p:cNvSpPr/>
            <p:nvPr/>
          </p:nvSpPr>
          <p:spPr>
            <a:xfrm>
              <a:off x="533400" y="4448175"/>
              <a:ext cx="11125200" cy="16478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754380" y="4705350"/>
              <a:ext cx="145904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下一场 · 后训练</a:t>
              </a:r>
              <a:endParaRPr lang="zh-CN" sz="1500" dirty="0">
                <a:solidFill>
                  <a:schemeClr val="accen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751332" y="5107305"/>
              <a:ext cx="793699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怎样用指令示范、偏好与执行反馈，让模型更稳定地完成任务？</a:t>
              </a:r>
              <a:endParaRPr lang="zh-CN" sz="21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754380" y="5638800"/>
              <a:ext cx="506349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本场发展代码底座；下一场训练更好用的任务完成行为。</a:t>
              </a:r>
              <a:endParaRPr lang="zh-CN" sz="150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528066" y="6411278"/>
            <a:ext cx="10967504" cy="205359"/>
            <a:chOff x="528066" y="6411278"/>
            <a:chExt cx="10967504" cy="205359"/>
          </a:xfrm>
        </p:grpSpPr>
        <p:sp>
          <p:nvSpPr>
            <p:cNvPr id="25" name="TextBox 25"/>
            <p:cNvSpPr txBox="1"/>
            <p:nvPr/>
          </p:nvSpPr>
          <p:spPr>
            <a:xfrm>
              <a:off x="528066" y="6411278"/>
              <a:ext cx="6393669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Qwen2.5-Coder 与 DeepSeek-Coder-V2：实际阶段不完全相同，共同问题是数据、训练与上下文。</a:t>
              </a:r>
              <a:endParaRPr lang="zh-CN" sz="105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11329416" y="6411278"/>
              <a:ext cx="166154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28</a:t>
              </a:r>
              <a:endParaRPr lang="zh-CN" sz="105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18922" y="391478"/>
            <a:ext cx="5298948" cy="858393"/>
            <a:chOff x="518922" y="391478"/>
            <a:chExt cx="5298948" cy="858393"/>
          </a:xfrm>
        </p:grpSpPr>
        <p:sp>
          <p:nvSpPr>
            <p:cNvPr id="2" name="TextBox 2"/>
            <p:cNvSpPr txBox="1"/>
            <p:nvPr/>
          </p:nvSpPr>
          <p:spPr>
            <a:xfrm>
              <a:off x="528066" y="391478"/>
              <a:ext cx="1205484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附录 A / 配置查阅</a:t>
              </a:r>
              <a:endParaRPr lang="zh-CN" sz="1050" dirty="0">
                <a:solidFill>
                  <a:schemeClr val="accen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8922" y="692468"/>
              <a:ext cx="5298948" cy="55740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8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哪些数字属于哪个训练阶段？</a:t>
              </a:r>
              <a:endParaRPr lang="zh-CN" sz="2850" dirty="0">
                <a:solidFill>
                  <a:schemeClr val="dk1"/>
                </a:solidFill>
                <a:latin typeface="+mj-lt"/>
                <a:ea typeface="+mj-ea"/>
                <a:cs typeface="+mj-cs"/>
              </a:endParaRP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533400" y="1733550"/>
            <a:ext cx="11125200" cy="3562350"/>
            <a:chOff x="533400" y="1733550"/>
            <a:chExt cx="11125200" cy="3562350"/>
          </a:xfrm>
        </p:grpSpPr>
        <p:grpSp>
          <p:nvGrpSpPr>
            <p:cNvPr id="12" name="Group 12"/>
            <p:cNvGrpSpPr/>
            <p:nvPr/>
          </p:nvGrpSpPr>
          <p:grpSpPr>
            <a:xfrm>
              <a:off x="533400" y="2085975"/>
              <a:ext cx="11125200" cy="3209925"/>
              <a:chOff x="533400" y="2085975"/>
              <a:chExt cx="11125200" cy="3209925"/>
            </a:xfrm>
          </p:grpSpPr>
          <p:sp>
            <p:nvSpPr>
              <p:cNvPr id="5" name="Line 5"/>
              <p:cNvSpPr/>
              <p:nvPr/>
            </p:nvSpPr>
            <p:spPr>
              <a:xfrm>
                <a:off x="533400" y="2085975"/>
                <a:ext cx="111252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1125200" h="9525">
                    <a:moveTo>
                      <a:pt x="0" y="0"/>
                    </a:moveTo>
                    <a:lnTo>
                      <a:pt x="11125200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6" name="Line 6"/>
              <p:cNvSpPr/>
              <p:nvPr/>
            </p:nvSpPr>
            <p:spPr>
              <a:xfrm>
                <a:off x="533400" y="2619375"/>
                <a:ext cx="111252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1125200" h="9525">
                    <a:moveTo>
                      <a:pt x="0" y="0"/>
                    </a:moveTo>
                    <a:lnTo>
                      <a:pt x="11125200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7" name="Line 7"/>
              <p:cNvSpPr/>
              <p:nvPr/>
            </p:nvSpPr>
            <p:spPr>
              <a:xfrm>
                <a:off x="533400" y="3152775"/>
                <a:ext cx="111252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1125200" h="9525">
                    <a:moveTo>
                      <a:pt x="0" y="0"/>
                    </a:moveTo>
                    <a:lnTo>
                      <a:pt x="11125200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8" name="Line 8"/>
              <p:cNvSpPr/>
              <p:nvPr/>
            </p:nvSpPr>
            <p:spPr>
              <a:xfrm>
                <a:off x="533400" y="3686175"/>
                <a:ext cx="111252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1125200" h="9525">
                    <a:moveTo>
                      <a:pt x="0" y="0"/>
                    </a:moveTo>
                    <a:lnTo>
                      <a:pt x="11125200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9" name="Line 9"/>
              <p:cNvSpPr/>
              <p:nvPr/>
            </p:nvSpPr>
            <p:spPr>
              <a:xfrm>
                <a:off x="533400" y="4219575"/>
                <a:ext cx="111252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1125200" h="9525">
                    <a:moveTo>
                      <a:pt x="0" y="0"/>
                    </a:moveTo>
                    <a:lnTo>
                      <a:pt x="11125200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10" name="Line 10"/>
              <p:cNvSpPr/>
              <p:nvPr/>
            </p:nvSpPr>
            <p:spPr>
              <a:xfrm>
                <a:off x="533400" y="4752975"/>
                <a:ext cx="111252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1125200" h="9525">
                    <a:moveTo>
                      <a:pt x="0" y="0"/>
                    </a:moveTo>
                    <a:lnTo>
                      <a:pt x="11125200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11" name="Line 11"/>
              <p:cNvSpPr/>
              <p:nvPr/>
            </p:nvSpPr>
            <p:spPr>
              <a:xfrm>
                <a:off x="533400" y="5286375"/>
                <a:ext cx="111252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1125200" h="9525">
                    <a:moveTo>
                      <a:pt x="0" y="0"/>
                    </a:moveTo>
                    <a:lnTo>
                      <a:pt x="11125200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</p:grpSp>
        <p:sp>
          <p:nvSpPr>
            <p:cNvPr id="13" name="TextBox 13"/>
            <p:cNvSpPr txBox="1"/>
            <p:nvPr/>
          </p:nvSpPr>
          <p:spPr>
            <a:xfrm>
              <a:off x="640080" y="1733550"/>
              <a:ext cx="105518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对象 / 阶段</a:t>
              </a:r>
              <a:endParaRPr lang="zh-CN" sz="15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3116580" y="1733550"/>
              <a:ext cx="41910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配置</a:t>
              </a:r>
              <a:endParaRPr lang="zh-CN" sz="15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7307580" y="1733550"/>
              <a:ext cx="41910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解读</a:t>
              </a:r>
              <a:endParaRPr lang="zh-CN" sz="15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40080" y="2257425"/>
              <a:ext cx="122348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Qwen 文件级</a:t>
              </a:r>
              <a:endParaRPr lang="zh-CN" sz="15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3116580" y="2257425"/>
              <a:ext cx="360470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8,192 长度；5.2T tokens；NTP + FIM</a:t>
              </a:r>
              <a:endParaRPr lang="zh-CN" sz="15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307580" y="2257425"/>
              <a:ext cx="284226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主要学习文件内代码与相关材料</a:t>
              </a:r>
              <a:endParaRPr lang="zh-CN" sz="15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640080" y="2790825"/>
              <a:ext cx="122348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Qwen 仓库级</a:t>
              </a:r>
              <a:endParaRPr lang="zh-CN" sz="15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3116580" y="2790825"/>
              <a:ext cx="2804051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32,768 长度；约 300B tokens</a:t>
              </a:r>
              <a:endParaRPr lang="zh-CN" sz="15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307580" y="2790825"/>
              <a:ext cx="2822524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128K 是结合 YaRN 的支持长度</a:t>
              </a:r>
              <a:endParaRPr lang="zh-CN" sz="15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640080" y="3324225"/>
              <a:ext cx="138731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DeepSeek 模型</a:t>
              </a:r>
              <a:endParaRPr lang="zh-CN" sz="15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3116580" y="3324225"/>
              <a:ext cx="2852928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16B / 236B；激活 2.4B / 21B</a:t>
              </a:r>
              <a:endParaRPr lang="zh-CN" sz="15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7307580" y="3324225"/>
              <a:ext cx="203454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总参数与激活参数不同</a:t>
              </a:r>
              <a:endParaRPr lang="zh-CN" sz="15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640080" y="3857625"/>
              <a:ext cx="138731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DeepSeek 优化</a:t>
              </a:r>
              <a:endParaRPr lang="zh-CN" sz="15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3116580" y="3857625"/>
              <a:ext cx="345033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AdamW：β₁=0.9，β₂=0.95，wd=0.1</a:t>
              </a:r>
              <a:endParaRPr lang="zh-CN" sz="15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7307580" y="3857625"/>
              <a:ext cx="4235672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Cosine；warmup 2,000；降至初始 LR 的 10%</a:t>
              </a:r>
              <a:endParaRPr lang="zh-CN" sz="15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640080" y="4391025"/>
              <a:ext cx="1970961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DeepSeek 长度阶段 1</a:t>
              </a:r>
              <a:endParaRPr lang="zh-CN" sz="15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3116580" y="4391025"/>
              <a:ext cx="3171409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32K × batch 1,152 × 1,000 steps</a:t>
              </a:r>
              <a:endParaRPr lang="zh-CN" sz="15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7307580" y="4391025"/>
              <a:ext cx="203454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提高长上下文样本比例</a:t>
              </a:r>
              <a:endParaRPr lang="zh-CN" sz="15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640080" y="4924425"/>
              <a:ext cx="1970961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DeepSeek 长度阶段 2</a:t>
              </a:r>
              <a:endParaRPr lang="zh-CN" sz="15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3116580" y="4924425"/>
              <a:ext cx="305977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128K × batch 288 × 1,000 steps</a:t>
              </a:r>
              <a:endParaRPr lang="zh-CN" sz="15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7307580" y="4924425"/>
              <a:ext cx="3266313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长度增至 4 倍，每批序列数降至 1/4</a:t>
              </a:r>
              <a:endParaRPr lang="zh-CN" sz="15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524256" y="5654040"/>
            <a:ext cx="8014716" cy="352044"/>
            <a:chOff x="524256" y="5654040"/>
            <a:chExt cx="8014716" cy="352044"/>
          </a:xfrm>
        </p:grpSpPr>
        <p:sp>
          <p:nvSpPr>
            <p:cNvPr id="35" name="TextBox 35"/>
            <p:cNvSpPr txBox="1"/>
            <p:nvPr/>
          </p:nvSpPr>
          <p:spPr>
            <a:xfrm>
              <a:off x="524256" y="5654040"/>
              <a:ext cx="801471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这些是报告的实际配置，不是我们在新底座、新预算下应照抄的最优参数。</a:t>
              </a:r>
              <a:endParaRPr lang="zh-CN" sz="1800" dirty="0">
                <a:solidFill>
                  <a:schemeClr val="accent1"/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528066" y="6411278"/>
            <a:ext cx="10967504" cy="205359"/>
            <a:chOff x="528066" y="6411278"/>
            <a:chExt cx="10967504" cy="205359"/>
          </a:xfrm>
        </p:grpSpPr>
        <p:sp>
          <p:nvSpPr>
            <p:cNvPr id="37" name="TextBox 37"/>
            <p:cNvSpPr txBox="1"/>
            <p:nvPr/>
          </p:nvSpPr>
          <p:spPr>
            <a:xfrm>
              <a:off x="528066" y="6411278"/>
              <a:ext cx="7105032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Qwen §3.2 · arxiv.org/abs/2409.12186　｜　DeepSeek §3.1–3.4 / Table 2 · arxiv.org/abs/2406.11931</a:t>
              </a:r>
              <a:endParaRPr lang="zh-CN" sz="105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11329416" y="6411278"/>
              <a:ext cx="166154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29</a:t>
              </a:r>
              <a:endParaRPr lang="zh-CN" sz="105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18922" y="391478"/>
            <a:ext cx="5880240" cy="858393"/>
            <a:chOff x="518922" y="391478"/>
            <a:chExt cx="5880240" cy="858393"/>
          </a:xfrm>
        </p:grpSpPr>
        <p:sp>
          <p:nvSpPr>
            <p:cNvPr id="2" name="TextBox 2"/>
            <p:cNvSpPr txBox="1"/>
            <p:nvPr/>
          </p:nvSpPr>
          <p:spPr>
            <a:xfrm>
              <a:off x="528066" y="391478"/>
              <a:ext cx="1205484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附录 B / 数据证据</a:t>
              </a:r>
              <a:endParaRPr lang="zh-CN" sz="1050" dirty="0">
                <a:solidFill>
                  <a:schemeClr val="accen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8922" y="692468"/>
              <a:ext cx="5880240" cy="55740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8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DeepSeek 数据消融的完整结果</a:t>
              </a:r>
              <a:endParaRPr lang="zh-CN" sz="2850" dirty="0">
                <a:solidFill>
                  <a:schemeClr val="dk1"/>
                </a:solidFill>
                <a:latin typeface="+mj-lt"/>
                <a:ea typeface="+mj-ea"/>
                <a:cs typeface="+mj-cs"/>
              </a:endParaRP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24256" y="1624965"/>
            <a:ext cx="7485376" cy="352044"/>
            <a:chOff x="524256" y="1624965"/>
            <a:chExt cx="7485376" cy="352044"/>
          </a:xfrm>
        </p:grpSpPr>
        <p:sp>
          <p:nvSpPr>
            <p:cNvPr id="5" name="TextBox 5"/>
            <p:cNvSpPr txBox="1"/>
            <p:nvPr/>
          </p:nvSpPr>
          <p:spPr>
            <a:xfrm>
              <a:off x="524256" y="1624965"/>
              <a:ext cx="748537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均为 1B Base 模型，数值为 %；不是最终 16B / 236B 模型的成绩。</a:t>
              </a:r>
              <a:endParaRPr lang="zh-CN" sz="180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533400" y="2524125"/>
            <a:ext cx="11125200" cy="2228850"/>
            <a:chOff x="533400" y="2524125"/>
            <a:chExt cx="11125200" cy="2228850"/>
          </a:xfrm>
        </p:grpSpPr>
        <p:grpSp>
          <p:nvGrpSpPr>
            <p:cNvPr id="11" name="Group 11"/>
            <p:cNvGrpSpPr/>
            <p:nvPr/>
          </p:nvGrpSpPr>
          <p:grpSpPr>
            <a:xfrm>
              <a:off x="533400" y="2914650"/>
              <a:ext cx="11125200" cy="1838325"/>
              <a:chOff x="533400" y="2914650"/>
              <a:chExt cx="11125200" cy="1838325"/>
            </a:xfrm>
          </p:grpSpPr>
          <p:sp>
            <p:nvSpPr>
              <p:cNvPr id="7" name="Line 7"/>
              <p:cNvSpPr/>
              <p:nvPr/>
            </p:nvSpPr>
            <p:spPr>
              <a:xfrm>
                <a:off x="533400" y="2914650"/>
                <a:ext cx="111252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1125200" h="9525">
                    <a:moveTo>
                      <a:pt x="0" y="0"/>
                    </a:moveTo>
                    <a:lnTo>
                      <a:pt x="11125200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8" name="Line 8"/>
              <p:cNvSpPr/>
              <p:nvPr/>
            </p:nvSpPr>
            <p:spPr>
              <a:xfrm>
                <a:off x="533400" y="3524250"/>
                <a:ext cx="111252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1125200" h="9525">
                    <a:moveTo>
                      <a:pt x="0" y="0"/>
                    </a:moveTo>
                    <a:lnTo>
                      <a:pt x="11125200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9" name="Line 9"/>
              <p:cNvSpPr/>
              <p:nvPr/>
            </p:nvSpPr>
            <p:spPr>
              <a:xfrm>
                <a:off x="533400" y="4133850"/>
                <a:ext cx="111252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1125200" h="9525">
                    <a:moveTo>
                      <a:pt x="0" y="0"/>
                    </a:moveTo>
                    <a:lnTo>
                      <a:pt x="11125200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10" name="Line 10"/>
              <p:cNvSpPr/>
              <p:nvPr/>
            </p:nvSpPr>
            <p:spPr>
              <a:xfrm>
                <a:off x="533400" y="4743450"/>
                <a:ext cx="111252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1125200" h="9525">
                    <a:moveTo>
                      <a:pt x="0" y="0"/>
                    </a:moveTo>
                    <a:lnTo>
                      <a:pt x="11125200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</p:grpSp>
        <p:sp>
          <p:nvSpPr>
            <p:cNvPr id="12" name="TextBox 12"/>
            <p:cNvSpPr txBox="1"/>
            <p:nvPr/>
          </p:nvSpPr>
          <p:spPr>
            <a:xfrm>
              <a:off x="640080" y="2524125"/>
              <a:ext cx="1206627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语料 / token</a:t>
              </a:r>
              <a:endParaRPr lang="zh-CN" sz="15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2240280" y="2524125"/>
              <a:ext cx="68789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Python</a:t>
              </a:r>
              <a:endParaRPr lang="zh-CN" sz="15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3192780" y="2524125"/>
              <a:ext cx="367284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C++</a:t>
              </a:r>
              <a:endParaRPr lang="zh-CN" sz="15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4145280" y="2524125"/>
              <a:ext cx="465773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Java</a:t>
              </a:r>
              <a:endParaRPr lang="zh-CN" sz="15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097780" y="2524125"/>
              <a:ext cx="367284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PHP</a:t>
              </a:r>
              <a:endParaRPr lang="zh-CN" sz="15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6050280" y="2524125"/>
              <a:ext cx="24993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TS</a:t>
              </a:r>
              <a:endParaRPr lang="zh-CN" sz="15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002780" y="2524125"/>
              <a:ext cx="24993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C#</a:t>
              </a:r>
              <a:endParaRPr lang="zh-CN" sz="15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955280" y="2524125"/>
              <a:ext cx="465773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Bash</a:t>
              </a:r>
              <a:endParaRPr lang="zh-CN" sz="15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8907780" y="2524125"/>
              <a:ext cx="24993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JS</a:t>
              </a:r>
              <a:endParaRPr lang="zh-CN" sz="15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9860280" y="2524125"/>
              <a:ext cx="354711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Avg</a:t>
              </a:r>
              <a:endParaRPr lang="zh-CN" sz="15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0812780" y="2524125"/>
              <a:ext cx="527304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MBPP</a:t>
              </a:r>
              <a:endParaRPr lang="zh-CN" sz="15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640080" y="3133725"/>
              <a:ext cx="70866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旧 / 1T</a:t>
              </a:r>
              <a:endParaRPr lang="zh-CN" sz="15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2240280" y="3133725"/>
              <a:ext cx="45948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30.5</a:t>
              </a:r>
              <a:endParaRPr lang="zh-CN" sz="15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3192780" y="3133725"/>
              <a:ext cx="45948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28.0</a:t>
              </a:r>
              <a:endParaRPr lang="zh-CN" sz="15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4145280" y="3133725"/>
              <a:ext cx="45948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31.7</a:t>
              </a:r>
              <a:endParaRPr lang="zh-CN" sz="15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5097780" y="3133725"/>
              <a:ext cx="45948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23.0</a:t>
              </a:r>
              <a:endParaRPr lang="zh-CN" sz="15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6050280" y="3133725"/>
              <a:ext cx="45948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30.8</a:t>
              </a:r>
              <a:endParaRPr lang="zh-CN" sz="15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7002780" y="3133725"/>
              <a:ext cx="45948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31.7</a:t>
              </a:r>
              <a:endParaRPr lang="zh-CN" sz="15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7955280" y="3133725"/>
              <a:ext cx="348425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9.5</a:t>
              </a:r>
              <a:endParaRPr lang="zh-CN" sz="15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8907780" y="3133725"/>
              <a:ext cx="45948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28.6</a:t>
              </a:r>
              <a:endParaRPr lang="zh-CN" sz="15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9860280" y="3133725"/>
              <a:ext cx="45948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26.7</a:t>
              </a:r>
              <a:endParaRPr lang="zh-CN" sz="15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10812780" y="3133725"/>
              <a:ext cx="45948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44.6</a:t>
              </a:r>
              <a:endParaRPr lang="zh-CN" sz="15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640080" y="3743325"/>
              <a:ext cx="70866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新 / 1T</a:t>
              </a:r>
              <a:endParaRPr lang="zh-CN" sz="15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2240280" y="3743325"/>
              <a:ext cx="45948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36.0</a:t>
              </a:r>
              <a:endParaRPr lang="zh-CN" sz="15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3192780" y="3743325"/>
              <a:ext cx="45948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34.8</a:t>
              </a:r>
              <a:endParaRPr lang="zh-CN" sz="15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4145280" y="3743325"/>
              <a:ext cx="45948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31.7</a:t>
              </a:r>
              <a:endParaRPr lang="zh-CN" sz="15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5097780" y="3743325"/>
              <a:ext cx="45948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27.3</a:t>
              </a:r>
              <a:endParaRPr lang="zh-CN" sz="15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6050280" y="3743325"/>
              <a:ext cx="45948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37.7</a:t>
              </a:r>
              <a:endParaRPr lang="zh-CN" sz="15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7002780" y="3743325"/>
              <a:ext cx="45948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34.2</a:t>
              </a:r>
              <a:endParaRPr lang="zh-CN" sz="15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7955280" y="3743325"/>
              <a:ext cx="348425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6.3</a:t>
              </a:r>
              <a:endParaRPr lang="zh-CN" sz="15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8907780" y="3743325"/>
              <a:ext cx="45948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38.5</a:t>
              </a:r>
              <a:endParaRPr lang="zh-CN" sz="15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9860280" y="3743325"/>
              <a:ext cx="45948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31.2</a:t>
              </a:r>
              <a:endParaRPr lang="zh-CN" sz="15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10812780" y="3743325"/>
              <a:ext cx="45948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49.0</a:t>
              </a:r>
              <a:endParaRPr lang="zh-CN" sz="15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640080" y="4352925"/>
              <a:ext cx="70866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新 / 2T</a:t>
              </a:r>
              <a:endParaRPr lang="zh-CN" sz="15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2240280" y="4352925"/>
              <a:ext cx="45948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37.2</a:t>
              </a:r>
              <a:endParaRPr lang="zh-CN" sz="15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3192780" y="4352925"/>
              <a:ext cx="45948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39.1</a:t>
              </a:r>
              <a:endParaRPr lang="zh-CN" sz="15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4145280" y="4352925"/>
              <a:ext cx="45948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32.3</a:t>
              </a:r>
              <a:endParaRPr lang="zh-CN" sz="15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5097780" y="4352925"/>
              <a:ext cx="45948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31.7</a:t>
              </a:r>
              <a:endParaRPr lang="zh-CN" sz="15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6050280" y="4352925"/>
              <a:ext cx="45948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34.6</a:t>
              </a:r>
              <a:endParaRPr lang="zh-CN" sz="15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1" name="TextBox 51"/>
            <p:cNvSpPr txBox="1"/>
            <p:nvPr/>
          </p:nvSpPr>
          <p:spPr>
            <a:xfrm>
              <a:off x="7002780" y="4352925"/>
              <a:ext cx="45948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36.7</a:t>
              </a:r>
              <a:endParaRPr lang="zh-CN" sz="15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7955280" y="4352925"/>
              <a:ext cx="45948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12.0</a:t>
              </a:r>
              <a:endParaRPr lang="zh-CN" sz="15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8907780" y="4352925"/>
              <a:ext cx="45948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32.9</a:t>
              </a:r>
              <a:endParaRPr lang="zh-CN" sz="15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9860280" y="4352925"/>
              <a:ext cx="45948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32.0</a:t>
              </a:r>
              <a:endParaRPr lang="zh-CN" sz="15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5" name="TextBox 55"/>
            <p:cNvSpPr txBox="1"/>
            <p:nvPr/>
          </p:nvSpPr>
          <p:spPr>
            <a:xfrm>
              <a:off x="10812780" y="4352925"/>
              <a:ext cx="45948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54.0</a:t>
              </a:r>
              <a:endParaRPr lang="zh-CN" sz="15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9" name="Group 59"/>
          <p:cNvGrpSpPr/>
          <p:nvPr/>
        </p:nvGrpSpPr>
        <p:grpSpPr>
          <a:xfrm>
            <a:off x="524256" y="5225415"/>
            <a:ext cx="8423148" cy="763905"/>
            <a:chOff x="524256" y="5225415"/>
            <a:chExt cx="8423148" cy="763905"/>
          </a:xfrm>
        </p:grpSpPr>
        <p:sp>
          <p:nvSpPr>
            <p:cNvPr id="57" name="TextBox 57"/>
            <p:cNvSpPr txBox="1"/>
            <p:nvPr/>
          </p:nvSpPr>
          <p:spPr>
            <a:xfrm>
              <a:off x="524256" y="5225415"/>
              <a:ext cx="606466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新语料不是每项都提升：1T 时 Bash 从 9.5 降到 6.3。</a:t>
              </a:r>
              <a:endPara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8" name="TextBox 58"/>
            <p:cNvSpPr txBox="1"/>
            <p:nvPr/>
          </p:nvSpPr>
          <p:spPr>
            <a:xfrm>
              <a:off x="525780" y="5695950"/>
              <a:ext cx="8421624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增加训练量也非单调：TS 从 37.7 降到 34.6，JS 从 38.5 降到 32.9。应检查整体分布。</a:t>
              </a:r>
              <a:endParaRPr lang="zh-CN" sz="150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62" name="Group 62"/>
          <p:cNvGrpSpPr/>
          <p:nvPr/>
        </p:nvGrpSpPr>
        <p:grpSpPr>
          <a:xfrm>
            <a:off x="528066" y="6411278"/>
            <a:ext cx="10967504" cy="205359"/>
            <a:chOff x="528066" y="6411278"/>
            <a:chExt cx="10967504" cy="205359"/>
          </a:xfrm>
        </p:grpSpPr>
        <p:sp>
          <p:nvSpPr>
            <p:cNvPr id="60" name="TextBox 60"/>
            <p:cNvSpPr txBox="1"/>
            <p:nvPr/>
          </p:nvSpPr>
          <p:spPr>
            <a:xfrm>
              <a:off x="528066" y="6411278"/>
              <a:ext cx="5245610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DeepSeek-Coder-V2 Table 1 · arxiv.org/abs/2406.11931（2024-06-17，v1）</a:t>
              </a:r>
              <a:endParaRPr lang="zh-CN" sz="105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1" name="TextBox 61"/>
            <p:cNvSpPr txBox="1"/>
            <p:nvPr/>
          </p:nvSpPr>
          <p:spPr>
            <a:xfrm>
              <a:off x="11329416" y="6411278"/>
              <a:ext cx="166154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30</a:t>
              </a:r>
              <a:endParaRPr lang="zh-CN" sz="105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18922" y="391478"/>
            <a:ext cx="8324850" cy="858393"/>
            <a:chOff x="518922" y="391478"/>
            <a:chExt cx="8324850" cy="858393"/>
          </a:xfrm>
        </p:grpSpPr>
        <p:sp>
          <p:nvSpPr>
            <p:cNvPr id="2" name="TextBox 2"/>
            <p:cNvSpPr txBox="1"/>
            <p:nvPr/>
          </p:nvSpPr>
          <p:spPr>
            <a:xfrm>
              <a:off x="528066" y="391478"/>
              <a:ext cx="1205484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附录 C / 位置编码</a:t>
              </a:r>
              <a:endParaRPr lang="zh-CN" sz="1050" dirty="0">
                <a:solidFill>
                  <a:schemeClr val="accen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8922" y="692468"/>
              <a:ext cx="8324850" cy="55740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8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RoPE：相对位移怎样进入 attention 内积？</a:t>
              </a:r>
              <a:endParaRPr lang="zh-CN" sz="2850" dirty="0">
                <a:solidFill>
                  <a:schemeClr val="dk1"/>
                </a:solidFill>
                <a:latin typeface="+mj-lt"/>
                <a:ea typeface="+mj-ea"/>
                <a:cs typeface="+mj-cs"/>
              </a:endParaRP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24256" y="1739265"/>
            <a:ext cx="6996989" cy="687705"/>
            <a:chOff x="524256" y="1739265"/>
            <a:chExt cx="6996989" cy="687705"/>
          </a:xfrm>
        </p:grpSpPr>
        <p:sp>
          <p:nvSpPr>
            <p:cNvPr id="5" name="TextBox 5"/>
            <p:cNvSpPr txBox="1"/>
            <p:nvPr/>
          </p:nvSpPr>
          <p:spPr>
            <a:xfrm>
              <a:off x="524256" y="1739265"/>
              <a:ext cx="699698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对位置 m 的 query 与位置 n 的 key，施加同一频率体系的旋转。</a:t>
              </a:r>
              <a:endPara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25780" y="2133600"/>
              <a:ext cx="3769995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R 为块旋转矩阵；q、k 是旋转前的向量。</a:t>
              </a:r>
              <a:endParaRPr lang="zh-CN" sz="150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rotation"/>
              <p:cNvSpPr txBox="1">
                <a:spLocks noGrp="1"/>
              </p:cNvSpPr>
              <p:nvPr/>
            </p:nvSpPr>
            <p:spPr>
              <a:xfrm>
                <a:off x="533400" y="2552700"/>
                <a:ext cx="11125200" cy="885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ctr">
                <a:norm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/>
                          </m:ctrlPr>
                        </m:sSubPr>
                        <m:e>
                          <m:r>
                            <a:rPr lang="zh-CN" sz="2850" dirty="0">
                              <a:solidFill>
                                <a:srgbClr val="286B70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𝑞</m:t>
                          </m:r>
                        </m:e>
                        <m:sub>
                          <m:r>
                            <a:rPr lang="zh-CN" sz="2850" dirty="0">
                              <a:solidFill>
                                <a:srgbClr val="286B70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𝑚</m:t>
                          </m:r>
                        </m:sub>
                      </m:sSub>
                      <m:r>
                        <a:rPr lang="zh-CN" sz="2850" dirty="0">
                          <a:solidFill>
                            <a:srgbClr val="286B70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r>
                        <a:rPr lang="zh-CN" sz="2850" dirty="0">
                          <a:solidFill>
                            <a:srgbClr val="286B70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𝑅</m:t>
                      </m:r>
                      <m:d>
                        <m:dPr>
                          <m:sepChr m:val=""/>
                          <m:ctrlPr>
                            <a:rPr lang="zh-CN" sz="2850" dirty="0">
                              <a:solidFill>
                                <a:srgbClr val="286B70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850" dirty="0">
                              <a:solidFill>
                                <a:srgbClr val="286B70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𝑚</m:t>
                          </m:r>
                        </m:e>
                      </m:d>
                      <m:r>
                        <a:rPr lang="zh-CN" sz="2850" dirty="0">
                          <a:solidFill>
                            <a:srgbClr val="286B70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𝑞</m:t>
                      </m:r>
                      <m:r>
                        <a:rPr lang="zh-CN" sz="2850" dirty="0">
                          <a:solidFill>
                            <a:srgbClr val="286B70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,</m:t>
                      </m:r>
                      <m:r>
                        <a:rPr lang="zh-CN" sz="2850" dirty="0">
                          <a:solidFill>
                            <a:srgbClr val="286B70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  </m:t>
                      </m:r>
                      <m:sSub>
                        <m:sSubPr>
                          <m:ctrlPr>
                            <a:rPr/>
                          </m:ctrlPr>
                        </m:sSubPr>
                        <m:e>
                          <m:r>
                            <a:rPr lang="zh-CN" sz="2850" dirty="0">
                              <a:solidFill>
                                <a:srgbClr val="286B70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𝑘</m:t>
                          </m:r>
                        </m:e>
                        <m:sub>
                          <m:r>
                            <a:rPr lang="zh-CN" sz="2850" dirty="0">
                              <a:solidFill>
                                <a:srgbClr val="286B70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𝑛</m:t>
                          </m:r>
                        </m:sub>
                      </m:sSub>
                      <m:r>
                        <a:rPr lang="zh-CN" sz="2850" dirty="0">
                          <a:solidFill>
                            <a:srgbClr val="286B70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r>
                        <a:rPr lang="zh-CN" sz="2850" dirty="0">
                          <a:solidFill>
                            <a:srgbClr val="286B70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𝑅</m:t>
                      </m:r>
                      <m:d>
                        <m:dPr>
                          <m:sepChr m:val=""/>
                          <m:ctrlPr>
                            <a:rPr lang="zh-CN" sz="2850" dirty="0">
                              <a:solidFill>
                                <a:srgbClr val="286B70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850" dirty="0">
                              <a:solidFill>
                                <a:srgbClr val="286B70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𝑛</m:t>
                          </m:r>
                        </m:e>
                      </m:d>
                      <m:r>
                        <a:rPr lang="zh-CN" sz="2850" dirty="0">
                          <a:solidFill>
                            <a:srgbClr val="286B70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𝑘</m:t>
                      </m:r>
                    </m:oMath>
                  </m:oMathPara>
                </a14:m>
              </a:p>
            </p:txBody>
          </p:sp>
        </mc:Choice>
        <mc:Fallback>
          <p:sp>
            <p:nvSpPr>
              <p:cNvPr id="8" name="rot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2552700"/>
                <a:ext cx="11125200" cy="885825"/>
              </a:xfrm>
              <a:prstGeom prst="rect">
                <a:avLst/>
              </a:prstGeom>
              <a:blipFill rotWithShape="1">
                <a:blip r:embed="rId1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product"/>
              <p:cNvSpPr txBox="1">
                <a:spLocks noGrp="1"/>
              </p:cNvSpPr>
              <p:nvPr/>
            </p:nvSpPr>
            <p:spPr>
              <a:xfrm>
                <a:off x="533400" y="3705225"/>
                <a:ext cx="11125200" cy="1104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ctr">
                <a:norm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/>
                          </m:ctrlPr>
                        </m:sSubSupPr>
                        <m:e>
                          <m:r>
                            <a:rPr lang="zh-CN" sz="2100" dirty="0">
                              <a:solidFill>
                                <a:srgbClr val="703D4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𝑞</m:t>
                          </m:r>
                        </m:e>
                        <m:sub>
                          <m:r>
                            <a:rPr lang="zh-CN" sz="2100" dirty="0">
                              <a:solidFill>
                                <a:srgbClr val="703D4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𝑚</m:t>
                          </m:r>
                        </m:sub>
                        <m:sup>
                          <m:r>
                            <a:rPr lang="zh-CN" sz="2100" dirty="0">
                              <a:solidFill>
                                <a:srgbClr val="703D4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⊤</m:t>
                          </m:r>
                        </m:sup>
                      </m:sSubSup>
                      <m:sSub>
                        <m:sSubPr>
                          <m:ctrlPr>
                            <a:rPr/>
                          </m:ctrlPr>
                        </m:sSubPr>
                        <m:e>
                          <m:r>
                            <a:rPr lang="zh-CN" sz="2100" dirty="0">
                              <a:solidFill>
                                <a:srgbClr val="703D4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𝑘</m:t>
                          </m:r>
                        </m:e>
                        <m:sub>
                          <m:r>
                            <a:rPr lang="zh-CN" sz="2100" dirty="0">
                              <a:solidFill>
                                <a:srgbClr val="703D4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𝑛</m:t>
                          </m:r>
                        </m:sub>
                      </m:sSub>
                      <m:r>
                        <a:rPr lang="zh-CN" sz="2100" dirty="0">
                          <a:solidFill>
                            <a:srgbClr val="703D4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sSup>
                        <m:sSupPr>
                          <m:ctrlPr>
                            <a:rPr/>
                          </m:ctrlPr>
                        </m:sSupPr>
                        <m:e>
                          <m:r>
                            <a:rPr lang="zh-CN" sz="2100" dirty="0">
                              <a:solidFill>
                                <a:srgbClr val="703D4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𝑞</m:t>
                          </m:r>
                        </m:e>
                        <m:sup>
                          <m:r>
                            <a:rPr lang="zh-CN" sz="2100" dirty="0">
                              <a:solidFill>
                                <a:srgbClr val="703D4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⊤</m:t>
                          </m:r>
                        </m:sup>
                      </m:sSup>
                      <m:r>
                        <a:rPr lang="zh-CN" sz="2100" dirty="0">
                          <a:solidFill>
                            <a:srgbClr val="703D4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𝑅</m:t>
                      </m:r>
                      <m:sSup>
                        <m:sSupPr>
                          <m:ctrlPr>
                            <a:rPr/>
                          </m:ctrlPr>
                        </m:sSupPr>
                        <m:e>
                          <m:d>
                            <m:dPr>
                              <m:sepChr m:val=""/>
                              <m:ctrlPr>
                                <a:rPr lang="zh-CN" sz="2100" dirty="0">
                                  <a:solidFill>
                                    <a:srgbClr val="703D47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zh-CN" sz="2100" dirty="0">
                                  <a:solidFill>
                                    <a:srgbClr val="703D47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𝑚</m:t>
                              </m:r>
                            </m:e>
                          </m:d>
                        </m:e>
                        <m:sup>
                          <m:r>
                            <a:rPr lang="zh-CN" sz="2100" dirty="0">
                              <a:solidFill>
                                <a:srgbClr val="703D4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⊤</m:t>
                          </m:r>
                        </m:sup>
                      </m:sSup>
                      <m:r>
                        <a:rPr lang="zh-CN" sz="2100" dirty="0">
                          <a:solidFill>
                            <a:srgbClr val="703D4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𝑅</m:t>
                      </m:r>
                      <m:d>
                        <m:dPr>
                          <m:sepChr m:val=""/>
                          <m:ctrlPr>
                            <a:rPr lang="zh-CN" sz="2100" dirty="0">
                              <a:solidFill>
                                <a:srgbClr val="703D4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100" dirty="0">
                              <a:solidFill>
                                <a:srgbClr val="703D4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𝑛</m:t>
                          </m:r>
                        </m:e>
                      </m:d>
                      <m:r>
                        <a:rPr lang="zh-CN" sz="2100" dirty="0">
                          <a:solidFill>
                            <a:srgbClr val="703D4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𝑘</m:t>
                      </m:r>
                      <m:r>
                        <a:rPr lang="zh-CN" sz="2100" dirty="0">
                          <a:solidFill>
                            <a:srgbClr val="703D4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sSup>
                        <m:sSupPr>
                          <m:ctrlPr>
                            <a:rPr/>
                          </m:ctrlPr>
                        </m:sSupPr>
                        <m:e>
                          <m:r>
                            <a:rPr lang="zh-CN" sz="2100" dirty="0">
                              <a:solidFill>
                                <a:srgbClr val="703D4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𝑞</m:t>
                          </m:r>
                        </m:e>
                        <m:sup>
                          <m:r>
                            <a:rPr lang="zh-CN" sz="2100" dirty="0">
                              <a:solidFill>
                                <a:srgbClr val="703D4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⊤</m:t>
                          </m:r>
                        </m:sup>
                      </m:sSup>
                      <m:r>
                        <a:rPr lang="zh-CN" sz="2100" dirty="0">
                          <a:solidFill>
                            <a:srgbClr val="703D4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𝑅</m:t>
                      </m:r>
                      <m:d>
                        <m:dPr>
                          <m:sepChr m:val=""/>
                          <m:ctrlPr>
                            <a:rPr lang="zh-CN" sz="2100" dirty="0">
                              <a:solidFill>
                                <a:srgbClr val="703D4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100" dirty="0">
                              <a:solidFill>
                                <a:srgbClr val="703D4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𝑛</m:t>
                          </m:r>
                          <m:r>
                            <a:rPr lang="zh-CN" sz="2100" dirty="0">
                              <a:solidFill>
                                <a:srgbClr val="703D4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−</m:t>
                          </m:r>
                          <m:r>
                            <a:rPr lang="zh-CN" sz="2100" dirty="0">
                              <a:solidFill>
                                <a:srgbClr val="703D4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𝑚</m:t>
                          </m:r>
                        </m:e>
                      </m:d>
                      <m:r>
                        <a:rPr lang="zh-CN" sz="2100" dirty="0">
                          <a:solidFill>
                            <a:srgbClr val="703D4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𝑘</m:t>
                      </m:r>
                    </m:oMath>
                  </m:oMathPara>
                </a14:m>
              </a:p>
            </p:txBody>
          </p:sp>
        </mc:Choice>
        <mc:Fallback>
          <p:sp>
            <p:nvSpPr>
              <p:cNvPr id="9" name="product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3705225"/>
                <a:ext cx="11125200" cy="1104900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" name="Group 12"/>
          <p:cNvGrpSpPr/>
          <p:nvPr/>
        </p:nvGrpSpPr>
        <p:grpSpPr>
          <a:xfrm>
            <a:off x="522732" y="5288280"/>
            <a:ext cx="7088886" cy="815340"/>
            <a:chOff x="522732" y="5288280"/>
            <a:chExt cx="7088886" cy="815340"/>
          </a:xfrm>
        </p:grpSpPr>
        <p:sp>
          <p:nvSpPr>
            <p:cNvPr id="10" name="TextBox 10"/>
            <p:cNvSpPr txBox="1"/>
            <p:nvPr/>
          </p:nvSpPr>
          <p:spPr>
            <a:xfrm>
              <a:off x="522732" y="5288280"/>
              <a:ext cx="708888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相对位置进入打分，不意味着超出训练长度后仍然可靠。</a:t>
              </a:r>
              <a:endParaRPr lang="zh-CN" sz="21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25780" y="5810250"/>
              <a:ext cx="7002494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调整 RoPE base / YaRN 与训练长样本各有作用；最终仍须验证长任务表现。</a:t>
              </a:r>
              <a:endParaRPr lang="zh-CN" sz="150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528066" y="6411278"/>
            <a:ext cx="10967504" cy="205359"/>
            <a:chOff x="528066" y="6411278"/>
            <a:chExt cx="10967504" cy="205359"/>
          </a:xfrm>
        </p:grpSpPr>
        <p:sp>
          <p:nvSpPr>
            <p:cNvPr id="13" name="TextBox 13"/>
            <p:cNvSpPr txBox="1"/>
            <p:nvPr/>
          </p:nvSpPr>
          <p:spPr>
            <a:xfrm>
              <a:off x="528066" y="6411278"/>
              <a:ext cx="4947485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标准 RoPE 原理的教学推导。扩展配置参考 Qwen §3.2.2、DeepSeek §3.4。</a:t>
              </a:r>
              <a:endParaRPr lang="zh-CN" sz="105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1329416" y="6411278"/>
              <a:ext cx="166154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31</a:t>
              </a:r>
              <a:endParaRPr lang="zh-CN" sz="1050" dirty="0">
                <a:solidFill>
                  <a:schemeClr val="accent5"/>
                </a:solidFill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>
</file>

<file path=ppt/theme/theme1.xml><?xml version="1.0" encoding="utf-8"?>
<a:theme xmlns:a="http://schemas.openxmlformats.org/drawingml/2006/main" name="coding-pretraining-teaching-v2">
  <a:themeElements>
    <a:clrScheme name="coding-pretraining-teaching-v2">
      <a:dk1>
        <a:srgbClr val="25282B"/>
      </a:dk1>
      <a:lt1>
        <a:srgbClr val="F7F4EE"/>
      </a:lt1>
      <a:dk2>
        <a:srgbClr val="1F497D"/>
      </a:dk2>
      <a:lt2>
        <a:srgbClr val="ECE7DE"/>
      </a:lt2>
      <a:accent1>
        <a:srgbClr val="703D47"/>
      </a:accent1>
      <a:accent2>
        <a:srgbClr val="A16635"/>
      </a:accent2>
      <a:accent3>
        <a:srgbClr val="286B70"/>
      </a:accent3>
      <a:accent4>
        <a:srgbClr val="703D47"/>
      </a:accent4>
      <a:accent5>
        <a:srgbClr val="686760"/>
      </a:accent5>
      <a:accent6>
        <a:srgbClr val="CFC7BB"/>
      </a:accent6>
      <a:hlink>
        <a:srgbClr val="A16635"/>
      </a:hlink>
      <a:folHlink>
        <a:srgbClr val="286B70"/>
      </a:folHlink>
    </a:clrScheme>
    <a:fontScheme name="coding-pretraining-teaching-v2">
      <a:majorFont>
        <a:latin typeface="Georgia"/>
        <a:ea typeface="SimSun"/>
        <a:cs typeface="Georgia"/>
        <a:font script="Jpan" typeface="SimSun"/>
        <a:font script="Hang" typeface="SimSun"/>
        <a:font script="Hans" typeface="SimSun"/>
        <a:font script="Hant" typeface="SimSun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Microsoft YaHei"/>
        <a:cs typeface="Arial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oding-pretraining-teaching-v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ding-pretraining-teaching-v2">
  <a:themeElements>
    <a:clrScheme name="coding-pretraining-teaching-v2">
      <a:dk1>
        <a:srgbClr val="25282B"/>
      </a:dk1>
      <a:lt1>
        <a:srgbClr val="F7F4EE"/>
      </a:lt1>
      <a:dk2>
        <a:srgbClr val="1F497D"/>
      </a:dk2>
      <a:lt2>
        <a:srgbClr val="ECE7DE"/>
      </a:lt2>
      <a:accent1>
        <a:srgbClr val="703D47"/>
      </a:accent1>
      <a:accent2>
        <a:srgbClr val="A16635"/>
      </a:accent2>
      <a:accent3>
        <a:srgbClr val="286B70"/>
      </a:accent3>
      <a:accent4>
        <a:srgbClr val="703D47"/>
      </a:accent4>
      <a:accent5>
        <a:srgbClr val="686760"/>
      </a:accent5>
      <a:accent6>
        <a:srgbClr val="CFC7BB"/>
      </a:accent6>
      <a:hlink>
        <a:srgbClr val="A16635"/>
      </a:hlink>
      <a:folHlink>
        <a:srgbClr val="286B70"/>
      </a:folHlink>
    </a:clrScheme>
    <a:fontScheme name="coding-pretraining-teaching-v2">
      <a:majorFont>
        <a:latin typeface="Georgia"/>
        <a:ea typeface="SimSun"/>
        <a:cs typeface="Georgia"/>
        <a:font script="Jpan" typeface="SimSun"/>
        <a:font script="Hang" typeface="SimSun"/>
        <a:font script="Hans" typeface="SimSun"/>
        <a:font script="Hant" typeface="SimSun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Microsoft YaHei"/>
        <a:cs typeface="Arial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oding-pretraining-teaching-v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9310</Words>
  <Application>WPS 表格</Application>
  <PresentationFormat>On-screen Show (16:9)</PresentationFormat>
  <Paragraphs>1100</Paragraphs>
  <Slides>30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59" baseType="lpstr">
      <vt:lpstr>Arial</vt:lpstr>
      <vt:lpstr>宋体</vt:lpstr>
      <vt:lpstr>Wingdings</vt:lpstr>
      <vt:lpstr>Arial</vt:lpstr>
      <vt:lpstr>微软雅黑</vt:lpstr>
      <vt:lpstr>汉仪旗黑</vt:lpstr>
      <vt:lpstr>Consolas</vt:lpstr>
      <vt:lpstr>Thonburi</vt:lpstr>
      <vt:lpstr>微软雅黑</vt:lpstr>
      <vt:lpstr>宋体</vt:lpstr>
      <vt:lpstr>汉仪书宋二KW</vt:lpstr>
      <vt:lpstr>Georgia</vt:lpstr>
      <vt:lpstr>微软雅黑</vt:lpstr>
      <vt:lpstr>Arial Unicode MS</vt:lpstr>
      <vt:lpstr>Cambria Math</vt:lpstr>
      <vt:lpstr>Kingsoft Math</vt:lpstr>
      <vt:lpstr>DejaVu Math TeX Gyre</vt:lpstr>
      <vt:lpstr>Calibri</vt:lpstr>
      <vt:lpstr>Helvetica Neue</vt:lpstr>
      <vt:lpstr>Cambria Math</vt:lpstr>
      <vt:lpstr>Consolas</vt:lpstr>
      <vt:lpstr>苹方-简</vt:lpstr>
      <vt:lpstr>BatangChe</vt:lpstr>
      <vt:lpstr>Apple SD Gothic Neo</vt:lpstr>
      <vt:lpstr>DejaVuMathTeXGyre</vt:lpstr>
      <vt:lpstr>宋体-简</vt:lpstr>
      <vt:lpstr>微软雅黑</vt:lpstr>
      <vt:lpstr>宋体</vt:lpstr>
      <vt:lpstr>coding-pretraining-teaching-v2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商秋林</cp:lastModifiedBy>
  <cp:revision>27</cp:revision>
  <dcterms:created xsi:type="dcterms:W3CDTF">2026-09-10T09:15:29Z</dcterms:created>
  <dcterms:modified xsi:type="dcterms:W3CDTF">2026-09-10T09:15:29Z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BF744FFAFB49B756F8A79F6A75940E50_42</vt:lpwstr>
  </property>
  <property fmtid="{D5CDD505-2E9C-101B-9397-08002B2CF9AE}" pid="3" name="KSOProductBuildVer">
    <vt:lpwstr>2052-12.1.24031.24031</vt:lpwstr>
  </property>
</Properties>
</file>