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7" r:id="rId2"/>
    <p:sldId id="27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7" r:id="rId11"/>
    <p:sldId id="278" r:id="rId12"/>
    <p:sldId id="266" r:id="rId13"/>
    <p:sldId id="267" r:id="rId14"/>
    <p:sldId id="269" r:id="rId15"/>
    <p:sldId id="276" r:id="rId16"/>
    <p:sldId id="271" r:id="rId17"/>
    <p:sldId id="275" r:id="rId18"/>
    <p:sldId id="273" r:id="rId19"/>
    <p:sldId id="274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538"/>
  </p:normalViewPr>
  <p:slideViewPr>
    <p:cSldViewPr snapToGrid="0">
      <p:cViewPr>
        <p:scale>
          <a:sx n="100" d="100"/>
          <a:sy n="100" d="100"/>
        </p:scale>
        <p:origin x="1192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05CF1E-2325-A943-A958-DEC51F0F88D6}" type="datetimeFigureOut">
              <a:t>2026/9/17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49489-BA17-D746-B30C-3442EB2685B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9227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sz="1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5322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BF333FD-4BC3-480A-9559-D38323867337}"/>
              </a:ext>
            </a:extLst>
          </p:cNvPr>
          <p:cNvSpPr>
            <a:spLocks noGrp="1"/>
          </p:cNvSpPr>
          <p:nvPr/>
        </p:nvSpPr>
        <p:spPr>
          <a:xfrm>
            <a:off x="530352" y="329184"/>
            <a:ext cx="11128248" cy="0"/>
          </a:xfrm>
          <a:prstGeom prst="line">
            <a:avLst/>
          </a:prstGeom>
          <a:noFill/>
          <a:ln w="8890">
            <a:solidFill>
              <a:srgbClr val="D5CEC3"/>
            </a:solidFill>
            <a:prstDash val="solid"/>
          </a:ln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1076CF4-D669-45AD-BF25-1613CE4040A8}"/>
              </a:ext>
            </a:extLst>
          </p:cNvPr>
          <p:cNvSpPr>
            <a:spLocks noGrp="1"/>
          </p:cNvSpPr>
          <p:nvPr/>
        </p:nvSpPr>
        <p:spPr>
          <a:xfrm>
            <a:off x="530352" y="6382512"/>
            <a:ext cx="10963656" cy="0"/>
          </a:xfrm>
          <a:prstGeom prst="line">
            <a:avLst/>
          </a:prstGeom>
          <a:noFill/>
          <a:ln w="6985">
            <a:solidFill>
              <a:srgbClr val="D5CEC3"/>
            </a:solidFill>
            <a:prstDash val="solid"/>
          </a:ln>
        </p:spPr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7FA19E1-875C-4B36-B47A-782CC54ABC6B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>
              <a:buNone/>
            </a:pPr>
            <a:fld id="{F7021451-1387-4CA6-816F-3879F97B5CBC}" type="slidenum">
              <a:rPr b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30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4D0811B0-3666-49F5-B22E-F0E3F8B8832D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>
              <a:buNone/>
            </a:pPr>
            <a:fld id="{F7021451-1387-4CA6-816F-3879F97B5CBC}" type="slidenum">
              <a:rPr b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255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F9ED581-EA60-4617-BD6F-9A8728B50CC7}"/>
              </a:ext>
            </a:extLst>
          </p:cNvPr>
          <p:cNvSpPr>
            <a:spLocks noGrp="1"/>
          </p:cNvSpPr>
          <p:nvPr/>
        </p:nvSpPr>
        <p:spPr>
          <a:xfrm>
            <a:off x="530352" y="530352"/>
            <a:ext cx="56692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2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820" b="1" i="0" u="none" strike="noStrike" kern="1200" cap="none" spc="45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FOUNDATION MODELS  /  大模型后训练</a:t>
            </a:r>
            <a:endParaRPr kumimoji="0" sz="82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89C602A-D8D0-46BA-B974-655A3E962179}"/>
              </a:ext>
            </a:extLst>
          </p:cNvPr>
          <p:cNvSpPr>
            <a:spLocks noGrp="1"/>
          </p:cNvSpPr>
          <p:nvPr/>
        </p:nvSpPr>
        <p:spPr>
          <a:xfrm>
            <a:off x="530352" y="932688"/>
            <a:ext cx="78638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8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18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以 Coding Agent 为例，理解后训练的完整过程</a:t>
            </a:r>
            <a:endParaRPr kumimoji="0" sz="118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3DF98A3-4EAC-4B23-8ECA-003C5EA8936E}"/>
              </a:ext>
            </a:extLst>
          </p:cNvPr>
          <p:cNvSpPr>
            <a:spLocks noGrp="1"/>
          </p:cNvSpPr>
          <p:nvPr/>
        </p:nvSpPr>
        <p:spPr>
          <a:xfrm>
            <a:off x="530352" y="1307592"/>
            <a:ext cx="10287000" cy="9875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2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82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大模型后训练</a:t>
            </a:r>
            <a:endParaRPr kumimoji="0" sz="282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2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82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数据、算法与基础设施</a:t>
            </a:r>
            <a:endParaRPr kumimoji="0" sz="282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6A8ECDE-DE22-4AC8-832A-81631CFD0A0E}"/>
              </a:ext>
            </a:extLst>
          </p:cNvPr>
          <p:cNvSpPr>
            <a:spLocks noGrp="1"/>
          </p:cNvSpPr>
          <p:nvPr/>
        </p:nvSpPr>
        <p:spPr>
          <a:xfrm>
            <a:off x="548640" y="2542032"/>
            <a:ext cx="841248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42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模型怎样学会遵循需求、利用反馈，并完成真实任务？</a:t>
            </a:r>
            <a:endParaRPr kumimoji="0" sz="142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FC6DFF8-D386-40CE-B78B-688D81F73965}"/>
              </a:ext>
            </a:extLst>
          </p:cNvPr>
          <p:cNvSpPr>
            <a:spLocks noGrp="1"/>
          </p:cNvSpPr>
          <p:nvPr/>
        </p:nvSpPr>
        <p:spPr>
          <a:xfrm>
            <a:off x="566928" y="4069080"/>
            <a:ext cx="2359152" cy="822960"/>
          </a:xfrm>
          <a:prstGeom prst="rect">
            <a:avLst/>
          </a:prstGeom>
          <a:solidFill>
            <a:srgbClr val="ECE9E3"/>
          </a:solidFill>
          <a:ln w="6985">
            <a:solidFill>
              <a:srgbClr val="CFC7BB"/>
            </a:solidFill>
            <a:prstDash val="solid"/>
          </a:ln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E43E2A81-BDAD-49E9-AAB8-BF9EAD1A2927}"/>
              </a:ext>
            </a:extLst>
          </p:cNvPr>
          <p:cNvSpPr>
            <a:spLocks noGrp="1"/>
          </p:cNvSpPr>
          <p:nvPr/>
        </p:nvSpPr>
        <p:spPr>
          <a:xfrm>
            <a:off x="566928" y="4069080"/>
            <a:ext cx="2359152" cy="0"/>
          </a:xfrm>
          <a:prstGeom prst="line">
            <a:avLst/>
          </a:prstGeom>
          <a:noFill/>
          <a:ln w="25400">
            <a:solidFill>
              <a:srgbClr val="686760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FA4E450-F97E-439F-BE71-E63D1679DBD9}"/>
              </a:ext>
            </a:extLst>
          </p:cNvPr>
          <p:cNvSpPr>
            <a:spLocks noGrp="1"/>
          </p:cNvSpPr>
          <p:nvPr/>
        </p:nvSpPr>
        <p:spPr>
          <a:xfrm>
            <a:off x="713232" y="4242816"/>
            <a:ext cx="199339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数据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1A70B5C8-54A7-4D60-AD02-68ABCB04B4AA}"/>
              </a:ext>
            </a:extLst>
          </p:cNvPr>
          <p:cNvSpPr>
            <a:spLocks noGrp="1"/>
          </p:cNvSpPr>
          <p:nvPr/>
        </p:nvSpPr>
        <p:spPr>
          <a:xfrm>
            <a:off x="713232" y="4553712"/>
            <a:ext cx="1993392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准备任务与学习材料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B2563A49-35D6-4FC8-857F-9070CC1B6FC2}"/>
              </a:ext>
            </a:extLst>
          </p:cNvPr>
          <p:cNvSpPr>
            <a:spLocks noGrp="1"/>
          </p:cNvSpPr>
          <p:nvPr/>
        </p:nvSpPr>
        <p:spPr>
          <a:xfrm>
            <a:off x="2962656" y="4480560"/>
            <a:ext cx="347472" cy="0"/>
          </a:xfrm>
          <a:prstGeom prst="line">
            <a:avLst/>
          </a:prstGeom>
          <a:noFill/>
          <a:ln w="12700">
            <a:solidFill>
              <a:srgbClr val="B8B0A5"/>
            </a:solidFill>
            <a:prstDash val="solid"/>
            <a:tailEnd type="triangle"/>
          </a:ln>
        </p:spPr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4BE1000D-E25F-4615-B1A0-E8964EFC6230}"/>
              </a:ext>
            </a:extLst>
          </p:cNvPr>
          <p:cNvSpPr>
            <a:spLocks noGrp="1"/>
          </p:cNvSpPr>
          <p:nvPr/>
        </p:nvSpPr>
        <p:spPr>
          <a:xfrm>
            <a:off x="3383280" y="4069080"/>
            <a:ext cx="2359152" cy="822960"/>
          </a:xfrm>
          <a:prstGeom prst="rect">
            <a:avLst/>
          </a:prstGeom>
          <a:solidFill>
            <a:srgbClr val="F1EDE6"/>
          </a:solidFill>
          <a:ln w="6985">
            <a:solidFill>
              <a:srgbClr val="286B70"/>
            </a:solidFill>
            <a:prstDash val="solid"/>
          </a:ln>
        </p:spPr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8F830DC5-EC52-46E6-8F5F-392BE8662932}"/>
              </a:ext>
            </a:extLst>
          </p:cNvPr>
          <p:cNvSpPr>
            <a:spLocks noGrp="1"/>
          </p:cNvSpPr>
          <p:nvPr/>
        </p:nvSpPr>
        <p:spPr>
          <a:xfrm>
            <a:off x="3383280" y="4069080"/>
            <a:ext cx="2359152" cy="0"/>
          </a:xfrm>
          <a:prstGeom prst="line">
            <a:avLst/>
          </a:prstGeom>
          <a:noFill/>
          <a:ln w="25400">
            <a:solidFill>
              <a:srgbClr val="286B70"/>
            </a:solidFill>
            <a:prstDash val="solid"/>
          </a:ln>
        </p:spPr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851AF1E-3A8B-487D-A0C8-A5712367BCA1}"/>
              </a:ext>
            </a:extLst>
          </p:cNvPr>
          <p:cNvSpPr>
            <a:spLocks noGrp="1"/>
          </p:cNvSpPr>
          <p:nvPr/>
        </p:nvSpPr>
        <p:spPr>
          <a:xfrm>
            <a:off x="3529584" y="4242816"/>
            <a:ext cx="199339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算法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568F9F7-402C-41C7-A419-6E4B9F0EF9DD}"/>
              </a:ext>
            </a:extLst>
          </p:cNvPr>
          <p:cNvSpPr>
            <a:spLocks noGrp="1"/>
          </p:cNvSpPr>
          <p:nvPr/>
        </p:nvSpPr>
        <p:spPr>
          <a:xfrm>
            <a:off x="3529584" y="4553712"/>
            <a:ext cx="1993392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把反馈变成参数更新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033DDC9E-FF3F-47E8-821E-A27FFA804043}"/>
              </a:ext>
            </a:extLst>
          </p:cNvPr>
          <p:cNvSpPr>
            <a:spLocks noGrp="1"/>
          </p:cNvSpPr>
          <p:nvPr/>
        </p:nvSpPr>
        <p:spPr>
          <a:xfrm>
            <a:off x="5779008" y="4480560"/>
            <a:ext cx="347472" cy="0"/>
          </a:xfrm>
          <a:prstGeom prst="line">
            <a:avLst/>
          </a:prstGeom>
          <a:noFill/>
          <a:ln w="12700">
            <a:solidFill>
              <a:srgbClr val="B8B0A5"/>
            </a:solidFill>
            <a:prstDash val="solid"/>
            <a:tailEnd type="triangle"/>
          </a:ln>
        </p:spPr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4F09DA42-1B88-402D-9C16-7CF7947830DE}"/>
              </a:ext>
            </a:extLst>
          </p:cNvPr>
          <p:cNvSpPr>
            <a:spLocks noGrp="1"/>
          </p:cNvSpPr>
          <p:nvPr/>
        </p:nvSpPr>
        <p:spPr>
          <a:xfrm>
            <a:off x="6199632" y="4069080"/>
            <a:ext cx="2359152" cy="822960"/>
          </a:xfrm>
          <a:prstGeom prst="rect">
            <a:avLst/>
          </a:prstGeom>
          <a:solidFill>
            <a:srgbClr val="F1EDE6"/>
          </a:solidFill>
          <a:ln w="6985">
            <a:solidFill>
              <a:srgbClr val="A16635"/>
            </a:solidFill>
            <a:prstDash val="solid"/>
          </a:ln>
        </p:spPr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978F74A-8227-4E3A-8985-11E79444F00E}"/>
              </a:ext>
            </a:extLst>
          </p:cNvPr>
          <p:cNvSpPr>
            <a:spLocks noGrp="1"/>
          </p:cNvSpPr>
          <p:nvPr/>
        </p:nvSpPr>
        <p:spPr>
          <a:xfrm>
            <a:off x="6199632" y="4069080"/>
            <a:ext cx="2359152" cy="0"/>
          </a:xfrm>
          <a:prstGeom prst="line">
            <a:avLst/>
          </a:prstGeom>
          <a:noFill/>
          <a:ln w="25400">
            <a:solidFill>
              <a:srgbClr val="A16635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358D2E0D-3FDE-4898-BA94-93BCA1FF98FF}"/>
              </a:ext>
            </a:extLst>
          </p:cNvPr>
          <p:cNvSpPr>
            <a:spLocks noGrp="1"/>
          </p:cNvSpPr>
          <p:nvPr/>
        </p:nvSpPr>
        <p:spPr>
          <a:xfrm>
            <a:off x="6345936" y="4242816"/>
            <a:ext cx="199339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A16635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Infra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A16635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E61661F4-5A1F-452D-A1AF-49F8030F34CF}"/>
              </a:ext>
            </a:extLst>
          </p:cNvPr>
          <p:cNvSpPr>
            <a:spLocks noGrp="1"/>
          </p:cNvSpPr>
          <p:nvPr/>
        </p:nvSpPr>
        <p:spPr>
          <a:xfrm>
            <a:off x="6345936" y="4553712"/>
            <a:ext cx="1993392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支撑生成、执行与训练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015E9D70-961E-4BC7-A353-EA767295DFD7}"/>
              </a:ext>
            </a:extLst>
          </p:cNvPr>
          <p:cNvSpPr>
            <a:spLocks noGrp="1"/>
          </p:cNvSpPr>
          <p:nvPr/>
        </p:nvSpPr>
        <p:spPr>
          <a:xfrm>
            <a:off x="8595360" y="4480560"/>
            <a:ext cx="347472" cy="0"/>
          </a:xfrm>
          <a:prstGeom prst="line">
            <a:avLst/>
          </a:prstGeom>
          <a:noFill/>
          <a:ln w="12700">
            <a:solidFill>
              <a:srgbClr val="B8B0A5"/>
            </a:solidFill>
            <a:prstDash val="solid"/>
            <a:tailEnd type="triangle"/>
          </a:ln>
        </p:spPr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16129B48-2EB7-4E77-99C5-30D33BEA2751}"/>
              </a:ext>
            </a:extLst>
          </p:cNvPr>
          <p:cNvSpPr>
            <a:spLocks noGrp="1"/>
          </p:cNvSpPr>
          <p:nvPr/>
        </p:nvSpPr>
        <p:spPr>
          <a:xfrm>
            <a:off x="9015984" y="4069080"/>
            <a:ext cx="2359152" cy="822960"/>
          </a:xfrm>
          <a:prstGeom prst="rect">
            <a:avLst/>
          </a:prstGeom>
          <a:solidFill>
            <a:srgbClr val="F1EDE6"/>
          </a:solidFill>
          <a:ln w="6985">
            <a:solidFill>
              <a:srgbClr val="703D47"/>
            </a:solidFill>
            <a:prstDash val="solid"/>
          </a:ln>
        </p:spPr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19F6C6AD-B076-4928-8620-D9D338247C15}"/>
              </a:ext>
            </a:extLst>
          </p:cNvPr>
          <p:cNvSpPr>
            <a:spLocks noGrp="1"/>
          </p:cNvSpPr>
          <p:nvPr/>
        </p:nvSpPr>
        <p:spPr>
          <a:xfrm>
            <a:off x="9015984" y="4069080"/>
            <a:ext cx="2359152" cy="0"/>
          </a:xfrm>
          <a:prstGeom prst="line">
            <a:avLst/>
          </a:prstGeom>
          <a:noFill/>
          <a:ln w="25400">
            <a:solidFill>
              <a:srgbClr val="703D47"/>
            </a:solidFill>
            <a:prstDash val="solid"/>
          </a:ln>
        </p:spPr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0C9320D7-FC2A-478D-8082-E9502D569867}"/>
              </a:ext>
            </a:extLst>
          </p:cNvPr>
          <p:cNvSpPr>
            <a:spLocks noGrp="1"/>
          </p:cNvSpPr>
          <p:nvPr/>
        </p:nvSpPr>
        <p:spPr>
          <a:xfrm>
            <a:off x="9162288" y="4242816"/>
            <a:ext cx="199339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评估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B8D83EDA-D835-44A4-B5B3-DB3BC969AA9B}"/>
              </a:ext>
            </a:extLst>
          </p:cNvPr>
          <p:cNvSpPr>
            <a:spLocks noGrp="1"/>
          </p:cNvSpPr>
          <p:nvPr/>
        </p:nvSpPr>
        <p:spPr>
          <a:xfrm>
            <a:off x="9162288" y="4553712"/>
            <a:ext cx="1993392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05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检验能力与使用成本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B7CA320E-D1E4-4C28-8791-9BC66C18C908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Slide Number Placeholder 0">
            <a:extLst>
              <a:ext uri="{FF2B5EF4-FFF2-40B4-BE49-F238E27FC236}">
                <a16:creationId xmlns:a16="http://schemas.microsoft.com/office/drawing/2014/main" id="{56670283-9D74-468D-AE48-1BFB780C6018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AD75FED6-38D0-DE9C-92C0-6E7FA635581C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1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275B0ACE-3BAC-CFD8-9C5E-D61F9C9E9854}"/>
              </a:ext>
            </a:extLst>
          </p:cNvPr>
          <p:cNvSpPr>
            <a:spLocks noGrp="1"/>
          </p:cNvSpPr>
          <p:nvPr/>
        </p:nvSpPr>
        <p:spPr>
          <a:xfrm>
            <a:off x="530352" y="5605273"/>
            <a:ext cx="2031005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62A2C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62A2C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Speaker：胡婕</a:t>
            </a:r>
          </a:p>
        </p:txBody>
      </p:sp>
    </p:spTree>
    <p:extLst>
      <p:ext uri="{BB962C8B-B14F-4D97-AF65-F5344CB8AC3E}">
        <p14:creationId xmlns:p14="http://schemas.microsoft.com/office/powerpoint/2010/main" val="68841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6003759-C0C4-FC72-25A3-354E9F0EB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1371962"/>
            <a:ext cx="7772400" cy="4114075"/>
          </a:xfrm>
          <a:prstGeom prst="rect">
            <a:avLst/>
          </a:prstGeom>
        </p:spPr>
      </p:pic>
      <p:sp>
        <p:nvSpPr>
          <p:cNvPr id="4" name="Text 27">
            <a:extLst>
              <a:ext uri="{FF2B5EF4-FFF2-40B4-BE49-F238E27FC236}">
                <a16:creationId xmlns:a16="http://schemas.microsoft.com/office/drawing/2014/main" id="{DCE6836E-1A36-1A22-5A8B-35540B3AA6AB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39E6248-3BCF-2EFE-A39F-9B09670F7977}"/>
              </a:ext>
            </a:extLst>
          </p:cNvPr>
          <p:cNvSpPr txBox="1"/>
          <p:nvPr/>
        </p:nvSpPr>
        <p:spPr>
          <a:xfrm>
            <a:off x="8661400" y="2779905"/>
            <a:ext cx="353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rPr>
              <a:t>https://mimo.xiaomi.com/rl/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3FC0D4AF-D6AA-1B22-586D-0A83C6D26506}"/>
              </a:ext>
            </a:extLst>
          </p:cNvPr>
          <p:cNvSpPr>
            <a:spLocks noGrp="1"/>
          </p:cNvSpPr>
          <p:nvPr/>
        </p:nvSpPr>
        <p:spPr>
          <a:xfrm>
            <a:off x="530352" y="566928"/>
            <a:ext cx="1097280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SimSun"/>
              </a:rPr>
              <a:t>RL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SimSun"/>
              </a:rPr>
              <a:t> 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SimSun"/>
              </a:rPr>
              <a:t>Scaling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3401607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B81A77E1-32DE-4495-971C-4F270C4805AC}"/>
              </a:ext>
            </a:extLst>
          </p:cNvPr>
          <p:cNvSpPr>
            <a:spLocks noGrp="1"/>
          </p:cNvSpPr>
          <p:nvPr/>
        </p:nvSpPr>
        <p:spPr>
          <a:xfrm>
            <a:off x="530352" y="566928"/>
            <a:ext cx="1097280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后训练希望模型学会什么</a:t>
            </a: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SimSun"/>
              <a:ea typeface="SimSun"/>
              <a:cs typeface="SimSun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2E3C23F5-1E12-4D4C-8D75-7EF72400E4C5}"/>
              </a:ext>
            </a:extLst>
          </p:cNvPr>
          <p:cNvSpPr>
            <a:spLocks noGrp="1"/>
          </p:cNvSpPr>
          <p:nvPr/>
        </p:nvSpPr>
        <p:spPr>
          <a:xfrm>
            <a:off x="1694687" y="1609464"/>
            <a:ext cx="3635562" cy="1346746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29C53210-FF29-47F5-A327-98726802E4E2}"/>
              </a:ext>
            </a:extLst>
          </p:cNvPr>
          <p:cNvSpPr>
            <a:spLocks noGrp="1"/>
          </p:cNvSpPr>
          <p:nvPr/>
        </p:nvSpPr>
        <p:spPr>
          <a:xfrm>
            <a:off x="1822703" y="1746623"/>
            <a:ext cx="0" cy="291795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2EB26310-E584-4963-AFFE-5D1F4F745A45}"/>
              </a:ext>
            </a:extLst>
          </p:cNvPr>
          <p:cNvSpPr>
            <a:spLocks noGrp="1"/>
          </p:cNvSpPr>
          <p:nvPr/>
        </p:nvSpPr>
        <p:spPr>
          <a:xfrm>
            <a:off x="1932431" y="1746624"/>
            <a:ext cx="3042001" cy="38157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理解需求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C0DFDA86-C545-43CF-8B5A-62F4EC876AA5}"/>
              </a:ext>
            </a:extLst>
          </p:cNvPr>
          <p:cNvSpPr>
            <a:spLocks noGrp="1"/>
          </p:cNvSpPr>
          <p:nvPr/>
        </p:nvSpPr>
        <p:spPr>
          <a:xfrm>
            <a:off x="1932431" y="2326782"/>
            <a:ext cx="3042001" cy="5611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读懂目标、已有代码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与操作限制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81D45590-0044-44DF-B984-A3B12ADFB5AA}"/>
              </a:ext>
            </a:extLst>
          </p:cNvPr>
          <p:cNvSpPr>
            <a:spLocks noGrp="1"/>
          </p:cNvSpPr>
          <p:nvPr/>
        </p:nvSpPr>
        <p:spPr>
          <a:xfrm>
            <a:off x="6861752" y="1609464"/>
            <a:ext cx="3635560" cy="1346746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A093ABA1-530F-4E23-8EB3-3734DA77185D}"/>
              </a:ext>
            </a:extLst>
          </p:cNvPr>
          <p:cNvSpPr>
            <a:spLocks noGrp="1"/>
          </p:cNvSpPr>
          <p:nvPr/>
        </p:nvSpPr>
        <p:spPr>
          <a:xfrm>
            <a:off x="6989768" y="1746623"/>
            <a:ext cx="0" cy="291795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426422F8-7DF1-4DFD-B075-A31FDE655016}"/>
              </a:ext>
            </a:extLst>
          </p:cNvPr>
          <p:cNvSpPr>
            <a:spLocks noGrp="1"/>
          </p:cNvSpPr>
          <p:nvPr/>
        </p:nvSpPr>
        <p:spPr>
          <a:xfrm>
            <a:off x="7099495" y="1746624"/>
            <a:ext cx="3041999" cy="38157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完成过程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EFCC1B97-1BC2-4CAD-A706-3C74E60F562C}"/>
              </a:ext>
            </a:extLst>
          </p:cNvPr>
          <p:cNvSpPr>
            <a:spLocks noGrp="1"/>
          </p:cNvSpPr>
          <p:nvPr/>
        </p:nvSpPr>
        <p:spPr>
          <a:xfrm>
            <a:off x="7099495" y="2282837"/>
            <a:ext cx="3041999" cy="5611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定位问题、修改代码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运行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相关</a:t>
            </a: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测试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3872C469-0A4D-44D1-B790-6B469D69E172}"/>
              </a:ext>
            </a:extLst>
          </p:cNvPr>
          <p:cNvSpPr>
            <a:spLocks noGrp="1"/>
          </p:cNvSpPr>
          <p:nvPr/>
        </p:nvSpPr>
        <p:spPr>
          <a:xfrm>
            <a:off x="1694687" y="3496996"/>
            <a:ext cx="3635562" cy="1346746"/>
          </a:xfrm>
          <a:prstGeom prst="rect">
            <a:avLst/>
          </a:prstGeom>
          <a:solidFill>
            <a:srgbClr val="F2E9DF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81ADC173-F18D-4D8B-8FAF-E22A2C93A0CD}"/>
              </a:ext>
            </a:extLst>
          </p:cNvPr>
          <p:cNvSpPr>
            <a:spLocks noGrp="1"/>
          </p:cNvSpPr>
          <p:nvPr/>
        </p:nvSpPr>
        <p:spPr>
          <a:xfrm>
            <a:off x="1822703" y="3634155"/>
            <a:ext cx="0" cy="291795"/>
          </a:xfrm>
          <a:prstGeom prst="line">
            <a:avLst/>
          </a:prstGeom>
          <a:noFill/>
          <a:ln w="27940">
            <a:solidFill>
              <a:srgbClr val="A16635"/>
            </a:solidFill>
            <a:prstDash val="solid"/>
          </a:ln>
        </p:spPr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8415358E-55F7-4436-BFF4-FA3A98C8B7C8}"/>
              </a:ext>
            </a:extLst>
          </p:cNvPr>
          <p:cNvSpPr>
            <a:spLocks noGrp="1"/>
          </p:cNvSpPr>
          <p:nvPr/>
        </p:nvSpPr>
        <p:spPr>
          <a:xfrm>
            <a:off x="1932431" y="3634156"/>
            <a:ext cx="3042001" cy="38157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判断质量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4D10112E-6AFA-41F6-A7D2-A6F94CD5B94A}"/>
              </a:ext>
            </a:extLst>
          </p:cNvPr>
          <p:cNvSpPr>
            <a:spLocks noGrp="1"/>
          </p:cNvSpPr>
          <p:nvPr/>
        </p:nvSpPr>
        <p:spPr>
          <a:xfrm>
            <a:off x="1932431" y="4217531"/>
            <a:ext cx="3042001" cy="5611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在正确的方案中比较兼容性与维护成本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B86CF6A3-0467-4250-B192-959882689BF8}"/>
              </a:ext>
            </a:extLst>
          </p:cNvPr>
          <p:cNvSpPr>
            <a:spLocks noGrp="1"/>
          </p:cNvSpPr>
          <p:nvPr/>
        </p:nvSpPr>
        <p:spPr>
          <a:xfrm>
            <a:off x="6861752" y="3496996"/>
            <a:ext cx="3635560" cy="1346746"/>
          </a:xfrm>
          <a:prstGeom prst="rect">
            <a:avLst/>
          </a:prstGeom>
          <a:solidFill>
            <a:srgbClr val="EEE5E7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2B5F6402-8B18-4775-85F8-D809A6E4BC34}"/>
              </a:ext>
            </a:extLst>
          </p:cNvPr>
          <p:cNvSpPr>
            <a:spLocks noGrp="1"/>
          </p:cNvSpPr>
          <p:nvPr/>
        </p:nvSpPr>
        <p:spPr>
          <a:xfrm>
            <a:off x="6989768" y="3634155"/>
            <a:ext cx="0" cy="291795"/>
          </a:xfrm>
          <a:prstGeom prst="line">
            <a:avLst/>
          </a:prstGeom>
          <a:noFill/>
          <a:ln w="27940">
            <a:solidFill>
              <a:srgbClr val="703D47"/>
            </a:solidFill>
            <a:prstDash val="solid"/>
          </a:ln>
        </p:spPr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6047B260-05BD-437A-B17D-0629A3B8B071}"/>
              </a:ext>
            </a:extLst>
          </p:cNvPr>
          <p:cNvSpPr>
            <a:spLocks noGrp="1"/>
          </p:cNvSpPr>
          <p:nvPr/>
        </p:nvSpPr>
        <p:spPr>
          <a:xfrm>
            <a:off x="7099495" y="3634156"/>
            <a:ext cx="3041999" cy="38157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根据反馈修正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7E3BC05E-FA00-4FF0-9345-0A01BFC6C96D}"/>
              </a:ext>
            </a:extLst>
          </p:cNvPr>
          <p:cNvSpPr>
            <a:spLocks noGrp="1"/>
          </p:cNvSpPr>
          <p:nvPr/>
        </p:nvSpPr>
        <p:spPr>
          <a:xfrm>
            <a:off x="7099495" y="4170369"/>
            <a:ext cx="3041999" cy="5611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读懂失败日志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调整下一步行动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3" name="Shape 41">
            <a:extLst>
              <a:ext uri="{FF2B5EF4-FFF2-40B4-BE49-F238E27FC236}">
                <a16:creationId xmlns:a16="http://schemas.microsoft.com/office/drawing/2014/main" id="{237B6083-4301-480D-9A4D-2ACA3B37F974}"/>
              </a:ext>
            </a:extLst>
          </p:cNvPr>
          <p:cNvSpPr>
            <a:spLocks noGrp="1"/>
          </p:cNvSpPr>
          <p:nvPr/>
        </p:nvSpPr>
        <p:spPr>
          <a:xfrm>
            <a:off x="1182487" y="5384528"/>
            <a:ext cx="9966960" cy="636320"/>
          </a:xfrm>
          <a:prstGeom prst="rect">
            <a:avLst/>
          </a:prstGeom>
          <a:solidFill>
            <a:srgbClr val="EFE8E5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7243F9F9-E552-43CE-BCE5-250C7977752B}"/>
              </a:ext>
            </a:extLst>
          </p:cNvPr>
          <p:cNvSpPr>
            <a:spLocks noGrp="1"/>
          </p:cNvSpPr>
          <p:nvPr/>
        </p:nvSpPr>
        <p:spPr>
          <a:xfrm>
            <a:off x="1182486" y="5384528"/>
            <a:ext cx="45719" cy="636320"/>
          </a:xfrm>
          <a:prstGeom prst="rect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45" name="Text 43">
            <a:extLst>
              <a:ext uri="{FF2B5EF4-FFF2-40B4-BE49-F238E27FC236}">
                <a16:creationId xmlns:a16="http://schemas.microsoft.com/office/drawing/2014/main" id="{F1C9D353-F9A8-4400-9A99-EA96FB6679BA}"/>
              </a:ext>
            </a:extLst>
          </p:cNvPr>
          <p:cNvSpPr>
            <a:spLocks noGrp="1"/>
          </p:cNvSpPr>
          <p:nvPr/>
        </p:nvSpPr>
        <p:spPr>
          <a:xfrm>
            <a:off x="1451864" y="5506092"/>
            <a:ext cx="9428205" cy="393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后训练在预训练模型的基础上，进一步提升任务能力与行为可靠性。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7" name="Slide Number Placeholder 0">
            <a:extLst>
              <a:ext uri="{FF2B5EF4-FFF2-40B4-BE49-F238E27FC236}">
                <a16:creationId xmlns:a16="http://schemas.microsoft.com/office/drawing/2014/main" id="{CB3CF831-CED5-4254-AF52-B5693DD1D0BB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E2598689-54C9-18A7-3A19-ED76AA08988F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3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51" name="Text 27">
            <a:extLst>
              <a:ext uri="{FF2B5EF4-FFF2-40B4-BE49-F238E27FC236}">
                <a16:creationId xmlns:a16="http://schemas.microsoft.com/office/drawing/2014/main" id="{A41C9071-8B67-E319-82F5-342D9840C381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221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420B10C-2935-48AA-B2E7-466BED836EEB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全景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D18D58C-A22A-42FE-B527-BB96DA471B03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数据、算法、Infra 与评估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BA7A412-91CC-4C3F-9CBE-9CDBC5CC904B}"/>
              </a:ext>
            </a:extLst>
          </p:cNvPr>
          <p:cNvSpPr>
            <a:spLocks noGrp="1"/>
          </p:cNvSpPr>
          <p:nvPr/>
        </p:nvSpPr>
        <p:spPr>
          <a:xfrm>
            <a:off x="658368" y="1572768"/>
            <a:ext cx="2331720" cy="1874520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9BBB86C-E8A3-4671-B1BE-BC20D1AF94A8}"/>
              </a:ext>
            </a:extLst>
          </p:cNvPr>
          <p:cNvSpPr>
            <a:spLocks noGrp="1"/>
          </p:cNvSpPr>
          <p:nvPr/>
        </p:nvSpPr>
        <p:spPr>
          <a:xfrm>
            <a:off x="786384" y="1709928"/>
            <a:ext cx="0" cy="310896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98383D5-9B80-4B8C-9FCB-6F5878C331BE}"/>
              </a:ext>
            </a:extLst>
          </p:cNvPr>
          <p:cNvSpPr>
            <a:spLocks noGrp="1"/>
          </p:cNvSpPr>
          <p:nvPr/>
        </p:nvSpPr>
        <p:spPr>
          <a:xfrm>
            <a:off x="896112" y="1709928"/>
            <a:ext cx="19659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数据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368DF42-7F02-4BB2-8DBF-00979132E97D}"/>
              </a:ext>
            </a:extLst>
          </p:cNvPr>
          <p:cNvSpPr>
            <a:spLocks noGrp="1"/>
          </p:cNvSpPr>
          <p:nvPr/>
        </p:nvSpPr>
        <p:spPr>
          <a:xfrm>
            <a:off x="841248" y="2363724"/>
            <a:ext cx="1965960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模型练习什么？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C17A70A-EFA2-4932-8850-FEEED6591A42}"/>
              </a:ext>
            </a:extLst>
          </p:cNvPr>
          <p:cNvSpPr>
            <a:spLocks noGrp="1"/>
          </p:cNvSpPr>
          <p:nvPr/>
        </p:nvSpPr>
        <p:spPr>
          <a:xfrm>
            <a:off x="804672" y="3035808"/>
            <a:ext cx="203911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任务与学习材料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D1CE4EBC-C8DC-462D-9A6C-E63F0625FA9F}"/>
              </a:ext>
            </a:extLst>
          </p:cNvPr>
          <p:cNvSpPr>
            <a:spLocks noGrp="1"/>
          </p:cNvSpPr>
          <p:nvPr/>
        </p:nvSpPr>
        <p:spPr>
          <a:xfrm>
            <a:off x="3035808" y="2505456"/>
            <a:ext cx="109728" cy="0"/>
          </a:xfrm>
          <a:prstGeom prst="line">
            <a:avLst/>
          </a:prstGeom>
          <a:noFill/>
          <a:ln w="14605">
            <a:solidFill>
              <a:srgbClr val="B8B0A5"/>
            </a:solidFill>
            <a:prstDash val="solid"/>
            <a:tailEnd type="triangle"/>
          </a:ln>
        </p:spPr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002BDABD-1A97-4318-80C0-D4A3150B365B}"/>
              </a:ext>
            </a:extLst>
          </p:cNvPr>
          <p:cNvSpPr>
            <a:spLocks noGrp="1"/>
          </p:cNvSpPr>
          <p:nvPr/>
        </p:nvSpPr>
        <p:spPr>
          <a:xfrm>
            <a:off x="3218688" y="1572768"/>
            <a:ext cx="2331720" cy="1874520"/>
          </a:xfrm>
          <a:prstGeom prst="rect">
            <a:avLst/>
          </a:prstGeom>
          <a:solidFill>
            <a:srgbClr val="F2E9DF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C186DF4B-CFE7-4B6D-B0A7-68A00A609112}"/>
              </a:ext>
            </a:extLst>
          </p:cNvPr>
          <p:cNvSpPr>
            <a:spLocks noGrp="1"/>
          </p:cNvSpPr>
          <p:nvPr/>
        </p:nvSpPr>
        <p:spPr>
          <a:xfrm>
            <a:off x="3346704" y="1709928"/>
            <a:ext cx="0" cy="333756"/>
          </a:xfrm>
          <a:prstGeom prst="line">
            <a:avLst/>
          </a:prstGeom>
          <a:noFill/>
          <a:ln w="27940">
            <a:solidFill>
              <a:srgbClr val="A16635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E90C022-2072-4B76-84D9-84616449041C}"/>
              </a:ext>
            </a:extLst>
          </p:cNvPr>
          <p:cNvSpPr>
            <a:spLocks noGrp="1"/>
          </p:cNvSpPr>
          <p:nvPr/>
        </p:nvSpPr>
        <p:spPr>
          <a:xfrm>
            <a:off x="3456432" y="1709928"/>
            <a:ext cx="19659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算法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B8FE751-1EFD-451F-B856-9CE8E5DD7432}"/>
              </a:ext>
            </a:extLst>
          </p:cNvPr>
          <p:cNvSpPr>
            <a:spLocks noGrp="1"/>
          </p:cNvSpPr>
          <p:nvPr/>
        </p:nvSpPr>
        <p:spPr>
          <a:xfrm>
            <a:off x="3282696" y="2363724"/>
            <a:ext cx="2194560" cy="6126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怎样从反馈中学习？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6769C222-82F4-45D7-B95A-C2B24488BA93}"/>
              </a:ext>
            </a:extLst>
          </p:cNvPr>
          <p:cNvSpPr>
            <a:spLocks noGrp="1"/>
          </p:cNvSpPr>
          <p:nvPr/>
        </p:nvSpPr>
        <p:spPr>
          <a:xfrm>
            <a:off x="3364992" y="3035808"/>
            <a:ext cx="203911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A16635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SFT / DPO / RL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A16635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15CDBA0C-2ABA-412A-A739-CA026548234D}"/>
              </a:ext>
            </a:extLst>
          </p:cNvPr>
          <p:cNvSpPr>
            <a:spLocks noGrp="1"/>
          </p:cNvSpPr>
          <p:nvPr/>
        </p:nvSpPr>
        <p:spPr>
          <a:xfrm>
            <a:off x="5596128" y="2505456"/>
            <a:ext cx="109728" cy="0"/>
          </a:xfrm>
          <a:prstGeom prst="line">
            <a:avLst/>
          </a:prstGeom>
          <a:noFill/>
          <a:ln w="14605">
            <a:solidFill>
              <a:srgbClr val="B8B0A5"/>
            </a:solidFill>
            <a:prstDash val="solid"/>
            <a:tailEnd type="triangle"/>
          </a:ln>
        </p:spPr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A1719167-D92E-4070-8B29-314AB0926125}"/>
              </a:ext>
            </a:extLst>
          </p:cNvPr>
          <p:cNvSpPr>
            <a:spLocks noGrp="1"/>
          </p:cNvSpPr>
          <p:nvPr/>
        </p:nvSpPr>
        <p:spPr>
          <a:xfrm>
            <a:off x="5779008" y="1572768"/>
            <a:ext cx="2331720" cy="1874520"/>
          </a:xfrm>
          <a:prstGeom prst="rect">
            <a:avLst/>
          </a:prstGeom>
          <a:solidFill>
            <a:srgbClr val="F1E4E2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133899FE-561B-4A39-9EF6-F3B6D4F8C613}"/>
              </a:ext>
            </a:extLst>
          </p:cNvPr>
          <p:cNvSpPr>
            <a:spLocks noGrp="1"/>
          </p:cNvSpPr>
          <p:nvPr/>
        </p:nvSpPr>
        <p:spPr>
          <a:xfrm>
            <a:off x="5907024" y="1709928"/>
            <a:ext cx="0" cy="310896"/>
          </a:xfrm>
          <a:prstGeom prst="line">
            <a:avLst/>
          </a:prstGeom>
          <a:noFill/>
          <a:ln w="27940">
            <a:solidFill>
              <a:srgbClr val="9B4F4A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222E875-C702-4BE4-8BE1-D65DFB8B1757}"/>
              </a:ext>
            </a:extLst>
          </p:cNvPr>
          <p:cNvSpPr>
            <a:spLocks noGrp="1"/>
          </p:cNvSpPr>
          <p:nvPr/>
        </p:nvSpPr>
        <p:spPr>
          <a:xfrm>
            <a:off x="6016752" y="1709928"/>
            <a:ext cx="19659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Infra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8771BBF-1DEF-4226-8E19-04D48B56EA77}"/>
              </a:ext>
            </a:extLst>
          </p:cNvPr>
          <p:cNvSpPr>
            <a:spLocks noGrp="1"/>
          </p:cNvSpPr>
          <p:nvPr/>
        </p:nvSpPr>
        <p:spPr>
          <a:xfrm>
            <a:off x="5961888" y="2359152"/>
            <a:ext cx="1965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训练怎样高效运转？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DAB41232-1E6B-46AA-96F3-386FAAB34E69}"/>
              </a:ext>
            </a:extLst>
          </p:cNvPr>
          <p:cNvSpPr>
            <a:spLocks noGrp="1"/>
          </p:cNvSpPr>
          <p:nvPr/>
        </p:nvSpPr>
        <p:spPr>
          <a:xfrm>
            <a:off x="5925312" y="3035808"/>
            <a:ext cx="203911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9B4F4A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9B4F4A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生成、执行与更新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9B4F4A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A34F6F1D-7E24-48A5-88A0-5A160331F86F}"/>
              </a:ext>
            </a:extLst>
          </p:cNvPr>
          <p:cNvSpPr>
            <a:spLocks noGrp="1"/>
          </p:cNvSpPr>
          <p:nvPr/>
        </p:nvSpPr>
        <p:spPr>
          <a:xfrm>
            <a:off x="8156448" y="2505456"/>
            <a:ext cx="109728" cy="0"/>
          </a:xfrm>
          <a:prstGeom prst="line">
            <a:avLst/>
          </a:prstGeom>
          <a:noFill/>
          <a:ln w="14605">
            <a:solidFill>
              <a:srgbClr val="B8B0A5"/>
            </a:solidFill>
            <a:prstDash val="solid"/>
            <a:tailEnd type="triangle"/>
          </a:ln>
        </p:spPr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B3531099-B95F-4392-9848-185C6273842D}"/>
              </a:ext>
            </a:extLst>
          </p:cNvPr>
          <p:cNvSpPr>
            <a:spLocks noGrp="1"/>
          </p:cNvSpPr>
          <p:nvPr/>
        </p:nvSpPr>
        <p:spPr>
          <a:xfrm>
            <a:off x="8339328" y="1572768"/>
            <a:ext cx="2880360" cy="1874520"/>
          </a:xfrm>
          <a:prstGeom prst="rect">
            <a:avLst/>
          </a:prstGeom>
          <a:solidFill>
            <a:srgbClr val="EEE5E7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03CFEDD6-DEB4-4AFE-884E-D41A42FE7A05}"/>
              </a:ext>
            </a:extLst>
          </p:cNvPr>
          <p:cNvSpPr>
            <a:spLocks noGrp="1"/>
          </p:cNvSpPr>
          <p:nvPr/>
        </p:nvSpPr>
        <p:spPr>
          <a:xfrm>
            <a:off x="8467344" y="1709928"/>
            <a:ext cx="0" cy="310896"/>
          </a:xfrm>
          <a:prstGeom prst="line">
            <a:avLst/>
          </a:prstGeom>
          <a:noFill/>
          <a:ln w="27940">
            <a:solidFill>
              <a:srgbClr val="703D47"/>
            </a:solidFill>
            <a:prstDash val="solid"/>
          </a:ln>
        </p:spPr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81F6B665-B1AD-4100-B860-F97445C2A7C9}"/>
              </a:ext>
            </a:extLst>
          </p:cNvPr>
          <p:cNvSpPr>
            <a:spLocks noGrp="1"/>
          </p:cNvSpPr>
          <p:nvPr/>
        </p:nvSpPr>
        <p:spPr>
          <a:xfrm>
            <a:off x="8577072" y="1709928"/>
            <a:ext cx="251460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评估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3F7C477-2C61-49BE-84A7-9139CDDF09CC}"/>
              </a:ext>
            </a:extLst>
          </p:cNvPr>
          <p:cNvSpPr>
            <a:spLocks noGrp="1"/>
          </p:cNvSpPr>
          <p:nvPr/>
        </p:nvSpPr>
        <p:spPr>
          <a:xfrm>
            <a:off x="8522208" y="2354581"/>
            <a:ext cx="251460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能力是否真的提升？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19343A92-248F-4B55-9A43-B2C834FFAF4D}"/>
              </a:ext>
            </a:extLst>
          </p:cNvPr>
          <p:cNvSpPr>
            <a:spLocks noGrp="1"/>
          </p:cNvSpPr>
          <p:nvPr/>
        </p:nvSpPr>
        <p:spPr>
          <a:xfrm>
            <a:off x="8485632" y="3035808"/>
            <a:ext cx="258775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效果、泛化与成本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0B3336A7-BE83-48BE-A401-66E540DB6B9C}"/>
              </a:ext>
            </a:extLst>
          </p:cNvPr>
          <p:cNvSpPr>
            <a:spLocks noGrp="1"/>
          </p:cNvSpPr>
          <p:nvPr/>
        </p:nvSpPr>
        <p:spPr>
          <a:xfrm>
            <a:off x="1046988" y="4262627"/>
            <a:ext cx="10012680" cy="0"/>
          </a:xfrm>
          <a:prstGeom prst="line">
            <a:avLst/>
          </a:prstGeom>
          <a:noFill/>
          <a:ln w="38100">
            <a:solidFill>
              <a:srgbClr val="CFC7BB"/>
            </a:solidFill>
            <a:prstDash val="solid"/>
          </a:ln>
        </p:spPr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7760F1ED-25E8-4E57-BC32-C2B66617514E}"/>
              </a:ext>
            </a:extLst>
          </p:cNvPr>
          <p:cNvSpPr>
            <a:spLocks noGrp="1"/>
          </p:cNvSpPr>
          <p:nvPr/>
        </p:nvSpPr>
        <p:spPr>
          <a:xfrm>
            <a:off x="1239012" y="4189475"/>
            <a:ext cx="146304" cy="146304"/>
          </a:xfrm>
          <a:prstGeom prst="ellipse">
            <a:avLst/>
          </a:prstGeom>
          <a:solidFill>
            <a:srgbClr val="286B70"/>
          </a:solidFill>
          <a:ln w="12700">
            <a:solidFill>
              <a:srgbClr val="286B70"/>
            </a:solidFill>
            <a:prstDash val="solid"/>
          </a:ln>
        </p:spPr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7DD7D5E6-BDF2-4369-93B8-91540E7651F8}"/>
              </a:ext>
            </a:extLst>
          </p:cNvPr>
          <p:cNvSpPr>
            <a:spLocks noGrp="1"/>
          </p:cNvSpPr>
          <p:nvPr/>
        </p:nvSpPr>
        <p:spPr>
          <a:xfrm>
            <a:off x="717804" y="4491227"/>
            <a:ext cx="11887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准备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数据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B90D6164-FB39-4DC0-9A93-F7D8B9A05A26}"/>
              </a:ext>
            </a:extLst>
          </p:cNvPr>
          <p:cNvSpPr>
            <a:spLocks noGrp="1"/>
          </p:cNvSpPr>
          <p:nvPr/>
        </p:nvSpPr>
        <p:spPr>
          <a:xfrm>
            <a:off x="3936492" y="4189475"/>
            <a:ext cx="146304" cy="146304"/>
          </a:xfrm>
          <a:prstGeom prst="ellipse">
            <a:avLst/>
          </a:prstGeom>
          <a:solidFill>
            <a:srgbClr val="A16635"/>
          </a:solidFill>
          <a:ln w="12700">
            <a:solidFill>
              <a:srgbClr val="A16635"/>
            </a:solidFill>
            <a:prstDash val="solid"/>
          </a:ln>
        </p:spPr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33AE8655-5CE5-4A4D-89D6-A56BD2C091A4}"/>
              </a:ext>
            </a:extLst>
          </p:cNvPr>
          <p:cNvSpPr>
            <a:spLocks noGrp="1"/>
          </p:cNvSpPr>
          <p:nvPr/>
        </p:nvSpPr>
        <p:spPr>
          <a:xfrm>
            <a:off x="3415284" y="4491227"/>
            <a:ext cx="11887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更新模型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34FDEAFE-3528-49C6-A08B-3EC7FE2916BD}"/>
              </a:ext>
            </a:extLst>
          </p:cNvPr>
          <p:cNvSpPr>
            <a:spLocks noGrp="1"/>
          </p:cNvSpPr>
          <p:nvPr/>
        </p:nvSpPr>
        <p:spPr>
          <a:xfrm>
            <a:off x="6679692" y="4189475"/>
            <a:ext cx="146304" cy="146304"/>
          </a:xfrm>
          <a:prstGeom prst="ellipse">
            <a:avLst/>
          </a:prstGeom>
          <a:solidFill>
            <a:srgbClr val="9B4F4A"/>
          </a:solidFill>
          <a:ln w="12700">
            <a:solidFill>
              <a:srgbClr val="9B4F4A"/>
            </a:solidFill>
            <a:prstDash val="solid"/>
          </a:ln>
        </p:spPr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F04C36B8-D609-439B-9F57-001AABE7AF2A}"/>
              </a:ext>
            </a:extLst>
          </p:cNvPr>
          <p:cNvSpPr>
            <a:spLocks noGrp="1"/>
          </p:cNvSpPr>
          <p:nvPr/>
        </p:nvSpPr>
        <p:spPr>
          <a:xfrm>
            <a:off x="6158484" y="4491227"/>
            <a:ext cx="11887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运行训练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E86A5581-8B84-4C72-B6F4-D88D98AF0BC2}"/>
              </a:ext>
            </a:extLst>
          </p:cNvPr>
          <p:cNvSpPr>
            <a:spLocks noGrp="1"/>
          </p:cNvSpPr>
          <p:nvPr/>
        </p:nvSpPr>
        <p:spPr>
          <a:xfrm>
            <a:off x="9742932" y="4189475"/>
            <a:ext cx="146304" cy="146304"/>
          </a:xfrm>
          <a:prstGeom prst="ellipse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7617E102-4C56-418E-8589-FA16B8959827}"/>
              </a:ext>
            </a:extLst>
          </p:cNvPr>
          <p:cNvSpPr>
            <a:spLocks noGrp="1"/>
          </p:cNvSpPr>
          <p:nvPr/>
        </p:nvSpPr>
        <p:spPr>
          <a:xfrm>
            <a:off x="9221724" y="4491227"/>
            <a:ext cx="11887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独立检验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C18FB4E9-F236-4195-A337-EEAF192D49DC}"/>
              </a:ext>
            </a:extLst>
          </p:cNvPr>
          <p:cNvSpPr>
            <a:spLocks noGrp="1"/>
          </p:cNvSpPr>
          <p:nvPr/>
        </p:nvSpPr>
        <p:spPr>
          <a:xfrm>
            <a:off x="2129770" y="5486401"/>
            <a:ext cx="8367542" cy="537208"/>
          </a:xfrm>
          <a:prstGeom prst="rect">
            <a:avLst/>
          </a:prstGeom>
          <a:solidFill>
            <a:srgbClr val="EFE9E6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D2767111-EB71-4750-B3F4-0381DC0CB7FF}"/>
              </a:ext>
            </a:extLst>
          </p:cNvPr>
          <p:cNvSpPr>
            <a:spLocks noGrp="1"/>
          </p:cNvSpPr>
          <p:nvPr/>
        </p:nvSpPr>
        <p:spPr>
          <a:xfrm>
            <a:off x="2085520" y="5486401"/>
            <a:ext cx="45719" cy="537208"/>
          </a:xfrm>
          <a:prstGeom prst="rect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2A299596-CE7A-4AFC-9B86-CC9E9C2F08BE}"/>
              </a:ext>
            </a:extLst>
          </p:cNvPr>
          <p:cNvSpPr>
            <a:spLocks noGrp="1"/>
          </p:cNvSpPr>
          <p:nvPr/>
        </p:nvSpPr>
        <p:spPr>
          <a:xfrm>
            <a:off x="2292096" y="5612129"/>
            <a:ext cx="8205216" cy="393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四个部分共同决定训练结果。验证集上</a:t>
            </a: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的失败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分析帮助我们提出下一轮改进。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1" name="Slide Number Placeholder 0">
            <a:extLst>
              <a:ext uri="{FF2B5EF4-FFF2-40B4-BE49-F238E27FC236}">
                <a16:creationId xmlns:a16="http://schemas.microsoft.com/office/drawing/2014/main" id="{AE9CC2DD-F284-47A2-BFE5-5A1AE794BC75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202359C0-8A7A-196E-DD58-8E6569619F09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4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2" name="Text 27">
            <a:extLst>
              <a:ext uri="{FF2B5EF4-FFF2-40B4-BE49-F238E27FC236}">
                <a16:creationId xmlns:a16="http://schemas.microsoft.com/office/drawing/2014/main" id="{F1DBD5BC-F439-0502-C9B0-28FA1448B229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82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A380C26-C38A-4C66-B4B1-83622E54AF8C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01  数据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6A45C71-50B4-4B61-B5A9-28099FC22D42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en-US" altLang="zh-CN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</a:rPr>
              <a:t>Agent </a:t>
            </a:r>
            <a:r>
              <a:rPr kumimoji="0" lang="zh-CN" altLang="en-US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</a:rPr>
              <a:t>数据：任务设置、交互轨迹与学习信号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7E964EC-BEB9-4CA8-9259-5B6C452B3017}"/>
              </a:ext>
            </a:extLst>
          </p:cNvPr>
          <p:cNvSpPr>
            <a:spLocks noGrp="1"/>
          </p:cNvSpPr>
          <p:nvPr/>
        </p:nvSpPr>
        <p:spPr>
          <a:xfrm>
            <a:off x="658367" y="1417320"/>
            <a:ext cx="2272401" cy="475488"/>
          </a:xfrm>
          <a:prstGeom prst="rect">
            <a:avLst/>
          </a:prstGeom>
          <a:solidFill>
            <a:srgbClr val="686760"/>
          </a:solidFill>
          <a:ln w="2540">
            <a:solidFill>
              <a:srgbClr val="686760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2DA3A02-7D89-4368-9FAE-5466516E8C97}"/>
              </a:ext>
            </a:extLst>
          </p:cNvPr>
          <p:cNvSpPr>
            <a:spLocks noGrp="1"/>
          </p:cNvSpPr>
          <p:nvPr/>
        </p:nvSpPr>
        <p:spPr>
          <a:xfrm>
            <a:off x="693873" y="1511374"/>
            <a:ext cx="2201388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普通指令任务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9B2D634C-6EE0-46EB-A795-7DF22717E057}"/>
              </a:ext>
            </a:extLst>
          </p:cNvPr>
          <p:cNvSpPr>
            <a:spLocks noGrp="1"/>
          </p:cNvSpPr>
          <p:nvPr/>
        </p:nvSpPr>
        <p:spPr>
          <a:xfrm>
            <a:off x="6446519" y="1417320"/>
            <a:ext cx="2225059" cy="475488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E48F15A-D6C3-4C62-BA89-72FE7DDB38AC}"/>
              </a:ext>
            </a:extLst>
          </p:cNvPr>
          <p:cNvSpPr>
            <a:spLocks noGrp="1"/>
          </p:cNvSpPr>
          <p:nvPr/>
        </p:nvSpPr>
        <p:spPr>
          <a:xfrm>
            <a:off x="6473952" y="1511374"/>
            <a:ext cx="2154047" cy="4023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多步 Agent 任务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DDF34FF-DF15-4F28-A923-F1BD657EBADA}"/>
              </a:ext>
            </a:extLst>
          </p:cNvPr>
          <p:cNvSpPr>
            <a:spLocks noGrp="1"/>
          </p:cNvSpPr>
          <p:nvPr/>
        </p:nvSpPr>
        <p:spPr>
          <a:xfrm>
            <a:off x="658368" y="2148840"/>
            <a:ext cx="44805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输入问题，学习理想回答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EFBACDF4-45E5-4D01-B00F-1F073EEE1E51}"/>
              </a:ext>
            </a:extLst>
          </p:cNvPr>
          <p:cNvSpPr>
            <a:spLocks noGrp="1"/>
          </p:cNvSpPr>
          <p:nvPr/>
        </p:nvSpPr>
        <p:spPr>
          <a:xfrm>
            <a:off x="658368" y="2542032"/>
            <a:ext cx="4434840" cy="2432304"/>
          </a:xfrm>
          <a:prstGeom prst="rect">
            <a:avLst/>
          </a:prstGeom>
          <a:solidFill>
            <a:srgbClr val="EEEAE3"/>
          </a:solidFill>
          <a:ln w="5715">
            <a:solidFill>
              <a:srgbClr val="CFC7BB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0C58889-884E-4B77-BA2F-68CF0B42D92A}"/>
              </a:ext>
            </a:extLst>
          </p:cNvPr>
          <p:cNvSpPr>
            <a:spLocks noGrp="1"/>
          </p:cNvSpPr>
          <p:nvPr/>
        </p:nvSpPr>
        <p:spPr>
          <a:xfrm>
            <a:off x="932688" y="2816351"/>
            <a:ext cx="3794760" cy="158844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用户：解释这段代码的作用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上下文：函数与相关说明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示范：准确、清楚的解释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4CCC0C4-569C-438A-8740-C90977874474}"/>
              </a:ext>
            </a:extLst>
          </p:cNvPr>
          <p:cNvSpPr>
            <a:spLocks noGrp="1"/>
          </p:cNvSpPr>
          <p:nvPr/>
        </p:nvSpPr>
        <p:spPr>
          <a:xfrm>
            <a:off x="932688" y="4425696"/>
            <a:ext cx="3566160" cy="2581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输入与目标回答构成一条样本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E5F5DAAA-3185-4821-998E-2002AB7A2ED8}"/>
              </a:ext>
            </a:extLst>
          </p:cNvPr>
          <p:cNvSpPr>
            <a:spLocks noGrp="1"/>
          </p:cNvSpPr>
          <p:nvPr/>
        </p:nvSpPr>
        <p:spPr>
          <a:xfrm>
            <a:off x="5303520" y="3639312"/>
            <a:ext cx="841248" cy="0"/>
          </a:xfrm>
          <a:prstGeom prst="line">
            <a:avLst/>
          </a:prstGeom>
          <a:noFill/>
          <a:ln w="20320">
            <a:solidFill>
              <a:srgbClr val="286B70"/>
            </a:solidFill>
            <a:prstDash val="solid"/>
            <a:tailEnd type="triangle"/>
          </a:ln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036D9C6-A8E4-4D39-8585-CE099C041B62}"/>
              </a:ext>
            </a:extLst>
          </p:cNvPr>
          <p:cNvSpPr>
            <a:spLocks noGrp="1"/>
          </p:cNvSpPr>
          <p:nvPr/>
        </p:nvSpPr>
        <p:spPr>
          <a:xfrm>
            <a:off x="6446520" y="2148840"/>
            <a:ext cx="45720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输入当前状态，学习下一步行动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E205C57C-E5DD-45BC-9ECF-859120EE6FC6}"/>
              </a:ext>
            </a:extLst>
          </p:cNvPr>
          <p:cNvSpPr>
            <a:spLocks noGrp="1"/>
          </p:cNvSpPr>
          <p:nvPr/>
        </p:nvSpPr>
        <p:spPr>
          <a:xfrm>
            <a:off x="6446520" y="2542032"/>
            <a:ext cx="4526280" cy="2432304"/>
          </a:xfrm>
          <a:prstGeom prst="rect">
            <a:avLst/>
          </a:prstGeom>
          <a:solidFill>
            <a:srgbClr val="E5EEEE"/>
          </a:solidFill>
          <a:ln w="6985">
            <a:solidFill>
              <a:srgbClr val="286B70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1BFB05D0-99E0-42D5-82E5-C560871ACC0A}"/>
              </a:ext>
            </a:extLst>
          </p:cNvPr>
          <p:cNvSpPr>
            <a:spLocks noGrp="1"/>
          </p:cNvSpPr>
          <p:nvPr/>
        </p:nvSpPr>
        <p:spPr>
          <a:xfrm>
            <a:off x="6702552" y="2798063"/>
            <a:ext cx="320040" cy="21841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01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C13FD7AB-F5D7-4F0B-B4E0-86F5BCED5C01}"/>
              </a:ext>
            </a:extLst>
          </p:cNvPr>
          <p:cNvSpPr>
            <a:spLocks noGrp="1"/>
          </p:cNvSpPr>
          <p:nvPr/>
        </p:nvSpPr>
        <p:spPr>
          <a:xfrm>
            <a:off x="7114032" y="2770632"/>
            <a:ext cx="3520440" cy="2581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需求：忽略大小写，保留顺序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78B8CDB3-A115-4290-A920-45A0E433C840}"/>
              </a:ext>
            </a:extLst>
          </p:cNvPr>
          <p:cNvSpPr>
            <a:spLocks noGrp="1"/>
          </p:cNvSpPr>
          <p:nvPr/>
        </p:nvSpPr>
        <p:spPr>
          <a:xfrm>
            <a:off x="6702552" y="3108959"/>
            <a:ext cx="320040" cy="21841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02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CD64DDC-5BC3-4CC7-9FAE-2BF1D3120309}"/>
              </a:ext>
            </a:extLst>
          </p:cNvPr>
          <p:cNvSpPr>
            <a:spLocks noGrp="1"/>
          </p:cNvSpPr>
          <p:nvPr/>
        </p:nvSpPr>
        <p:spPr>
          <a:xfrm>
            <a:off x="7114032" y="3081528"/>
            <a:ext cx="3520440" cy="2581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仓库：代码版本与已有文件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85CA563-0C7D-4C97-A0B2-58E70DD1EFCA}"/>
              </a:ext>
            </a:extLst>
          </p:cNvPr>
          <p:cNvSpPr>
            <a:spLocks noGrp="1"/>
          </p:cNvSpPr>
          <p:nvPr/>
        </p:nvSpPr>
        <p:spPr>
          <a:xfrm>
            <a:off x="6702552" y="3419855"/>
            <a:ext cx="320040" cy="21841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03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A66835A8-CF54-4C83-BDFE-0F843346A964}"/>
              </a:ext>
            </a:extLst>
          </p:cNvPr>
          <p:cNvSpPr>
            <a:spLocks noGrp="1"/>
          </p:cNvSpPr>
          <p:nvPr/>
        </p:nvSpPr>
        <p:spPr>
          <a:xfrm>
            <a:off x="7114032" y="3392424"/>
            <a:ext cx="3520440" cy="2581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工具：搜索、编辑与运行测试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9CDA2EA4-4F27-4E33-99BD-5230A6C9DD50}"/>
              </a:ext>
            </a:extLst>
          </p:cNvPr>
          <p:cNvSpPr>
            <a:spLocks noGrp="1"/>
          </p:cNvSpPr>
          <p:nvPr/>
        </p:nvSpPr>
        <p:spPr>
          <a:xfrm>
            <a:off x="6702552" y="3730751"/>
            <a:ext cx="320040" cy="21841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04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C8C4CC98-8343-47AE-92F5-B235BE8B64D3}"/>
              </a:ext>
            </a:extLst>
          </p:cNvPr>
          <p:cNvSpPr>
            <a:spLocks noGrp="1"/>
          </p:cNvSpPr>
          <p:nvPr/>
        </p:nvSpPr>
        <p:spPr>
          <a:xfrm>
            <a:off x="7114032" y="3703320"/>
            <a:ext cx="3520440" cy="2581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判断依据：测试和行为要求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5ABE283C-64DC-4732-B54C-7F8A9FD2457C}"/>
              </a:ext>
            </a:extLst>
          </p:cNvPr>
          <p:cNvSpPr>
            <a:spLocks noGrp="1"/>
          </p:cNvSpPr>
          <p:nvPr/>
        </p:nvSpPr>
        <p:spPr>
          <a:xfrm>
            <a:off x="6702552" y="4041647"/>
            <a:ext cx="320040" cy="21841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05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ABDEA3E9-93BB-4F22-9557-3EF16FDD190A}"/>
              </a:ext>
            </a:extLst>
          </p:cNvPr>
          <p:cNvSpPr>
            <a:spLocks noGrp="1"/>
          </p:cNvSpPr>
          <p:nvPr/>
        </p:nvSpPr>
        <p:spPr>
          <a:xfrm>
            <a:off x="7114032" y="4014216"/>
            <a:ext cx="3520440" cy="2581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学习材料：示范、偏好或奖励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EFC37C46-44D9-457D-966B-67D8F59FD289}"/>
              </a:ext>
            </a:extLst>
          </p:cNvPr>
          <p:cNvSpPr>
            <a:spLocks noGrp="1"/>
          </p:cNvSpPr>
          <p:nvPr/>
        </p:nvSpPr>
        <p:spPr>
          <a:xfrm>
            <a:off x="6702552" y="4425696"/>
            <a:ext cx="3749040" cy="2581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轨迹记录动作及对应的环境反馈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C6467352-1FFC-4827-8605-ECA9EC540FF4}"/>
              </a:ext>
            </a:extLst>
          </p:cNvPr>
          <p:cNvSpPr>
            <a:spLocks noGrp="1"/>
          </p:cNvSpPr>
          <p:nvPr/>
        </p:nvSpPr>
        <p:spPr>
          <a:xfrm>
            <a:off x="2541563" y="5486400"/>
            <a:ext cx="7700186" cy="420624"/>
          </a:xfrm>
          <a:prstGeom prst="rect">
            <a:avLst/>
          </a:prstGeom>
          <a:solidFill>
            <a:srgbClr val="EFE8E5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0D724C36-E45B-45B8-884D-C4869ADF7BD8}"/>
              </a:ext>
            </a:extLst>
          </p:cNvPr>
          <p:cNvSpPr>
            <a:spLocks noGrp="1"/>
          </p:cNvSpPr>
          <p:nvPr/>
        </p:nvSpPr>
        <p:spPr>
          <a:xfrm>
            <a:off x="2541563" y="5486400"/>
            <a:ext cx="50292" cy="420624"/>
          </a:xfrm>
          <a:prstGeom prst="rect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97A0199C-3910-4A0F-9B29-95C94A3EA8BF}"/>
              </a:ext>
            </a:extLst>
          </p:cNvPr>
          <p:cNvSpPr>
            <a:spLocks noGrp="1"/>
          </p:cNvSpPr>
          <p:nvPr/>
        </p:nvSpPr>
        <p:spPr>
          <a:xfrm>
            <a:off x="2706155" y="5495544"/>
            <a:ext cx="7535594" cy="393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Agent 的样本包含多轮交互，模型每一步的输入都会随环境变化。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6913D221-6165-48A1-A5F6-54273EDA7A18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EFD6AB9A-5F9E-5F59-51AB-3C8734130965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5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2" name="Text 27">
            <a:extLst>
              <a:ext uri="{FF2B5EF4-FFF2-40B4-BE49-F238E27FC236}">
                <a16:creationId xmlns:a16="http://schemas.microsoft.com/office/drawing/2014/main" id="{0C9BCC56-DBDA-6F36-E8E7-3C3A239425BD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2923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3102A14-CF35-4762-897C-F940F80BD8FC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01  数据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EC12F67-D2BB-429C-8822-663E64C2BAB6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</a:rPr>
              <a:t>从真实任务到可用训练样本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225C629-8B3C-4C27-AD10-732E568C4A39}"/>
              </a:ext>
            </a:extLst>
          </p:cNvPr>
          <p:cNvSpPr>
            <a:spLocks noGrp="1"/>
          </p:cNvSpPr>
          <p:nvPr/>
        </p:nvSpPr>
        <p:spPr>
          <a:xfrm>
            <a:off x="658368" y="1503837"/>
            <a:ext cx="420624" cy="237744"/>
          </a:xfrm>
          <a:prstGeom prst="rect">
            <a:avLst/>
          </a:prstGeom>
          <a:solidFill>
            <a:srgbClr val="686760"/>
          </a:solidFill>
          <a:ln w="2540">
            <a:solidFill>
              <a:srgbClr val="686760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2BED61C-7345-4183-AD62-D5DA3166835B}"/>
              </a:ext>
            </a:extLst>
          </p:cNvPr>
          <p:cNvSpPr>
            <a:spLocks noGrp="1"/>
          </p:cNvSpPr>
          <p:nvPr/>
        </p:nvSpPr>
        <p:spPr>
          <a:xfrm>
            <a:off x="685800" y="1512981"/>
            <a:ext cx="36576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01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C7E3889-28DE-4408-BC40-489F8E4FAF9E}"/>
              </a:ext>
            </a:extLst>
          </p:cNvPr>
          <p:cNvSpPr>
            <a:spLocks noGrp="1"/>
          </p:cNvSpPr>
          <p:nvPr/>
        </p:nvSpPr>
        <p:spPr>
          <a:xfrm>
            <a:off x="658368" y="1965960"/>
            <a:ext cx="1847088" cy="1554480"/>
          </a:xfrm>
          <a:prstGeom prst="rect">
            <a:avLst/>
          </a:prstGeom>
          <a:solidFill>
            <a:srgbClr val="EEEAE3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6441135-9340-487F-8D24-E421AE3EFC9B}"/>
              </a:ext>
            </a:extLst>
          </p:cNvPr>
          <p:cNvSpPr>
            <a:spLocks noGrp="1"/>
          </p:cNvSpPr>
          <p:nvPr/>
        </p:nvSpPr>
        <p:spPr>
          <a:xfrm>
            <a:off x="786384" y="2103120"/>
            <a:ext cx="0" cy="237744"/>
          </a:xfrm>
          <a:prstGeom prst="line">
            <a:avLst/>
          </a:prstGeom>
          <a:noFill/>
          <a:ln w="27940">
            <a:solidFill>
              <a:srgbClr val="686760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64E38CC-2CA7-4C4E-B45F-B73F51965D2A}"/>
              </a:ext>
            </a:extLst>
          </p:cNvPr>
          <p:cNvSpPr>
            <a:spLocks noGrp="1"/>
          </p:cNvSpPr>
          <p:nvPr/>
        </p:nvSpPr>
        <p:spPr>
          <a:xfrm>
            <a:off x="896112" y="2103120"/>
            <a:ext cx="1481328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收集任务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871D65B-3A5C-4917-BCCE-87639C7EA60F}"/>
              </a:ext>
            </a:extLst>
          </p:cNvPr>
          <p:cNvSpPr>
            <a:spLocks noGrp="1"/>
          </p:cNvSpPr>
          <p:nvPr/>
        </p:nvSpPr>
        <p:spPr>
          <a:xfrm>
            <a:off x="896112" y="2788920"/>
            <a:ext cx="1481328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</a:rPr>
              <a:t>收集并去重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600">
                <a:solidFill>
                  <a:srgbClr val="686760"/>
                </a:solidFill>
                <a:latin typeface="Microsoft YaHei"/>
                <a:ea typeface="Microsoft YaHei"/>
              </a:rPr>
              <a:t>按任务划分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10404D77-92CA-416D-B115-C2B788966015}"/>
              </a:ext>
            </a:extLst>
          </p:cNvPr>
          <p:cNvSpPr>
            <a:spLocks noGrp="1"/>
          </p:cNvSpPr>
          <p:nvPr/>
        </p:nvSpPr>
        <p:spPr>
          <a:xfrm>
            <a:off x="2542032" y="3035808"/>
            <a:ext cx="219456" cy="0"/>
          </a:xfrm>
          <a:prstGeom prst="line">
            <a:avLst/>
          </a:prstGeom>
          <a:noFill/>
          <a:ln w="12700">
            <a:solidFill>
              <a:srgbClr val="B5ADA3"/>
            </a:solidFill>
            <a:prstDash val="solid"/>
            <a:tailEnd type="triangle"/>
          </a:ln>
        </p:spPr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BD9D76A-BBE2-4B12-8E09-07500E545573}"/>
              </a:ext>
            </a:extLst>
          </p:cNvPr>
          <p:cNvSpPr>
            <a:spLocks noGrp="1"/>
          </p:cNvSpPr>
          <p:nvPr/>
        </p:nvSpPr>
        <p:spPr>
          <a:xfrm>
            <a:off x="2834640" y="1503837"/>
            <a:ext cx="420624" cy="237744"/>
          </a:xfrm>
          <a:prstGeom prst="rect">
            <a:avLst/>
          </a:prstGeom>
          <a:solidFill>
            <a:srgbClr val="686760"/>
          </a:solidFill>
          <a:ln w="2540">
            <a:solidFill>
              <a:srgbClr val="686760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C5E5963-4F23-4938-8FB2-A53882E40C55}"/>
              </a:ext>
            </a:extLst>
          </p:cNvPr>
          <p:cNvSpPr>
            <a:spLocks noGrp="1"/>
          </p:cNvSpPr>
          <p:nvPr/>
        </p:nvSpPr>
        <p:spPr>
          <a:xfrm>
            <a:off x="2862072" y="1512981"/>
            <a:ext cx="36576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02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CAE09B3B-A065-48BD-B735-04E2119A4240}"/>
              </a:ext>
            </a:extLst>
          </p:cNvPr>
          <p:cNvSpPr>
            <a:spLocks noGrp="1"/>
          </p:cNvSpPr>
          <p:nvPr/>
        </p:nvSpPr>
        <p:spPr>
          <a:xfrm>
            <a:off x="2834640" y="1965960"/>
            <a:ext cx="1847088" cy="1554480"/>
          </a:xfrm>
          <a:prstGeom prst="rect">
            <a:avLst/>
          </a:prstGeom>
          <a:solidFill>
            <a:srgbClr val="EEEAE3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A284FBA-482E-47E9-8227-8DD284DF8C25}"/>
              </a:ext>
            </a:extLst>
          </p:cNvPr>
          <p:cNvSpPr>
            <a:spLocks noGrp="1"/>
          </p:cNvSpPr>
          <p:nvPr/>
        </p:nvSpPr>
        <p:spPr>
          <a:xfrm>
            <a:off x="2962656" y="2103120"/>
            <a:ext cx="0" cy="237744"/>
          </a:xfrm>
          <a:prstGeom prst="line">
            <a:avLst/>
          </a:prstGeom>
          <a:noFill/>
          <a:ln w="27940">
            <a:solidFill>
              <a:srgbClr val="686760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9A6D4963-8BAD-43EE-A44C-B96771A45D3F}"/>
              </a:ext>
            </a:extLst>
          </p:cNvPr>
          <p:cNvSpPr>
            <a:spLocks noGrp="1"/>
          </p:cNvSpPr>
          <p:nvPr/>
        </p:nvSpPr>
        <p:spPr>
          <a:xfrm>
            <a:off x="3072384" y="2103120"/>
            <a:ext cx="1481328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准备环境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3963F89-3F1D-43E3-ABCC-DEBEB2F6EA10}"/>
              </a:ext>
            </a:extLst>
          </p:cNvPr>
          <p:cNvSpPr>
            <a:spLocks noGrp="1"/>
          </p:cNvSpPr>
          <p:nvPr/>
        </p:nvSpPr>
        <p:spPr>
          <a:xfrm>
            <a:off x="3072384" y="2788920"/>
            <a:ext cx="1481328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固定版本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恢复依赖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FD8F7E1-95E8-48A1-BC8C-416AD55EAAF8}"/>
              </a:ext>
            </a:extLst>
          </p:cNvPr>
          <p:cNvSpPr>
            <a:spLocks noGrp="1"/>
          </p:cNvSpPr>
          <p:nvPr/>
        </p:nvSpPr>
        <p:spPr>
          <a:xfrm>
            <a:off x="4718304" y="3035808"/>
            <a:ext cx="219456" cy="0"/>
          </a:xfrm>
          <a:prstGeom prst="line">
            <a:avLst/>
          </a:prstGeom>
          <a:noFill/>
          <a:ln w="12700">
            <a:solidFill>
              <a:srgbClr val="B5ADA3"/>
            </a:solidFill>
            <a:prstDash val="solid"/>
            <a:tailEnd type="triangle"/>
          </a:ln>
        </p:spPr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58DE36CE-2171-490A-8E5F-A229C3AEBB3A}"/>
              </a:ext>
            </a:extLst>
          </p:cNvPr>
          <p:cNvSpPr>
            <a:spLocks noGrp="1"/>
          </p:cNvSpPr>
          <p:nvPr/>
        </p:nvSpPr>
        <p:spPr>
          <a:xfrm>
            <a:off x="5010912" y="1503837"/>
            <a:ext cx="420624" cy="237744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CFDBD4D5-8747-4BAB-90A1-64F654D7BB4D}"/>
              </a:ext>
            </a:extLst>
          </p:cNvPr>
          <p:cNvSpPr>
            <a:spLocks noGrp="1"/>
          </p:cNvSpPr>
          <p:nvPr/>
        </p:nvSpPr>
        <p:spPr>
          <a:xfrm>
            <a:off x="5038344" y="1512981"/>
            <a:ext cx="36576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03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519416F4-54FD-4517-AB93-E59380EA259C}"/>
              </a:ext>
            </a:extLst>
          </p:cNvPr>
          <p:cNvSpPr>
            <a:spLocks noGrp="1"/>
          </p:cNvSpPr>
          <p:nvPr/>
        </p:nvSpPr>
        <p:spPr>
          <a:xfrm>
            <a:off x="5010912" y="1965960"/>
            <a:ext cx="1847088" cy="1554480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6232782D-1F6A-4E83-9534-6D905D6F64D0}"/>
              </a:ext>
            </a:extLst>
          </p:cNvPr>
          <p:cNvSpPr>
            <a:spLocks noGrp="1"/>
          </p:cNvSpPr>
          <p:nvPr/>
        </p:nvSpPr>
        <p:spPr>
          <a:xfrm>
            <a:off x="5138928" y="2103120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E9517BA4-4470-4C94-AFE2-BB693A0F309C}"/>
              </a:ext>
            </a:extLst>
          </p:cNvPr>
          <p:cNvSpPr>
            <a:spLocks noGrp="1"/>
          </p:cNvSpPr>
          <p:nvPr/>
        </p:nvSpPr>
        <p:spPr>
          <a:xfrm>
            <a:off x="5248656" y="2103120"/>
            <a:ext cx="1481328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</a:rPr>
              <a:t>收集候选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2BC8CC4B-0658-4661-BAFD-8992098A9A47}"/>
              </a:ext>
            </a:extLst>
          </p:cNvPr>
          <p:cNvSpPr>
            <a:spLocks noGrp="1"/>
          </p:cNvSpPr>
          <p:nvPr/>
        </p:nvSpPr>
        <p:spPr>
          <a:xfrm>
            <a:off x="5248656" y="2788920"/>
            <a:ext cx="1481328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人工记录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模型</a:t>
            </a: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尝试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F73C6694-2CF9-4C72-86E0-CB8BB2F6D699}"/>
              </a:ext>
            </a:extLst>
          </p:cNvPr>
          <p:cNvSpPr>
            <a:spLocks noGrp="1"/>
          </p:cNvSpPr>
          <p:nvPr/>
        </p:nvSpPr>
        <p:spPr>
          <a:xfrm>
            <a:off x="6894576" y="3035808"/>
            <a:ext cx="219456" cy="0"/>
          </a:xfrm>
          <a:prstGeom prst="line">
            <a:avLst/>
          </a:prstGeom>
          <a:noFill/>
          <a:ln w="12700">
            <a:solidFill>
              <a:srgbClr val="B5ADA3"/>
            </a:solidFill>
            <a:prstDash val="solid"/>
            <a:tailEnd type="triangle"/>
          </a:ln>
        </p:spPr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6BAF08B9-83FF-491A-BBDF-DB6394EB8F0A}"/>
              </a:ext>
            </a:extLst>
          </p:cNvPr>
          <p:cNvSpPr>
            <a:spLocks noGrp="1"/>
          </p:cNvSpPr>
          <p:nvPr/>
        </p:nvSpPr>
        <p:spPr>
          <a:xfrm>
            <a:off x="7187184" y="1503837"/>
            <a:ext cx="420624" cy="237744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3920A7C8-B68B-4A9C-B34D-10642FF1BD80}"/>
              </a:ext>
            </a:extLst>
          </p:cNvPr>
          <p:cNvSpPr>
            <a:spLocks noGrp="1"/>
          </p:cNvSpPr>
          <p:nvPr/>
        </p:nvSpPr>
        <p:spPr>
          <a:xfrm>
            <a:off x="7214616" y="1512981"/>
            <a:ext cx="36576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04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FEE7EE7E-AC29-427D-8B8D-D22CEA4F277D}"/>
              </a:ext>
            </a:extLst>
          </p:cNvPr>
          <p:cNvSpPr>
            <a:spLocks noGrp="1"/>
          </p:cNvSpPr>
          <p:nvPr/>
        </p:nvSpPr>
        <p:spPr>
          <a:xfrm>
            <a:off x="7187184" y="1965960"/>
            <a:ext cx="1847088" cy="1554480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E265F790-6C2F-4D7E-88C5-E67F9F6D32C3}"/>
              </a:ext>
            </a:extLst>
          </p:cNvPr>
          <p:cNvSpPr>
            <a:spLocks noGrp="1"/>
          </p:cNvSpPr>
          <p:nvPr/>
        </p:nvSpPr>
        <p:spPr>
          <a:xfrm>
            <a:off x="7315200" y="2103120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F112AE4D-C875-456E-A792-188ACFD72967}"/>
              </a:ext>
            </a:extLst>
          </p:cNvPr>
          <p:cNvSpPr>
            <a:spLocks noGrp="1"/>
          </p:cNvSpPr>
          <p:nvPr/>
        </p:nvSpPr>
        <p:spPr>
          <a:xfrm>
            <a:off x="7424928" y="2103120"/>
            <a:ext cx="1481328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验证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候选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55E6F48D-B77C-4E4A-A775-79B3C8B63D29}"/>
              </a:ext>
            </a:extLst>
          </p:cNvPr>
          <p:cNvSpPr>
            <a:spLocks noGrp="1"/>
          </p:cNvSpPr>
          <p:nvPr/>
        </p:nvSpPr>
        <p:spPr>
          <a:xfrm>
            <a:off x="7424928" y="2788920"/>
            <a:ext cx="1481328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运行测试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核对要求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AC392548-66DD-420E-9AF7-C75ED3DB4447}"/>
              </a:ext>
            </a:extLst>
          </p:cNvPr>
          <p:cNvSpPr>
            <a:spLocks noGrp="1"/>
          </p:cNvSpPr>
          <p:nvPr/>
        </p:nvSpPr>
        <p:spPr>
          <a:xfrm>
            <a:off x="9070848" y="3035808"/>
            <a:ext cx="219456" cy="0"/>
          </a:xfrm>
          <a:prstGeom prst="line">
            <a:avLst/>
          </a:prstGeom>
          <a:noFill/>
          <a:ln w="12700">
            <a:solidFill>
              <a:srgbClr val="B5ADA3"/>
            </a:solidFill>
            <a:prstDash val="solid"/>
            <a:tailEnd type="triangle"/>
          </a:ln>
        </p:spPr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706ECFEE-56F5-4B4F-873B-34FE184E2BAD}"/>
              </a:ext>
            </a:extLst>
          </p:cNvPr>
          <p:cNvSpPr>
            <a:spLocks noGrp="1"/>
          </p:cNvSpPr>
          <p:nvPr/>
        </p:nvSpPr>
        <p:spPr>
          <a:xfrm>
            <a:off x="9363456" y="1503837"/>
            <a:ext cx="420624" cy="237744"/>
          </a:xfrm>
          <a:prstGeom prst="rect">
            <a:avLst/>
          </a:prstGeom>
          <a:solidFill>
            <a:srgbClr val="703D47"/>
          </a:solidFill>
          <a:ln w="2540">
            <a:solidFill>
              <a:srgbClr val="703D47"/>
            </a:solidFill>
            <a:prstDash val="solid"/>
          </a:ln>
        </p:spPr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82D4449E-4142-4309-877B-E9AB09A70126}"/>
              </a:ext>
            </a:extLst>
          </p:cNvPr>
          <p:cNvSpPr>
            <a:spLocks noGrp="1"/>
          </p:cNvSpPr>
          <p:nvPr/>
        </p:nvSpPr>
        <p:spPr>
          <a:xfrm>
            <a:off x="9390888" y="1512981"/>
            <a:ext cx="365760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05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59782042-951C-4842-B0F4-1C9AFB64C049}"/>
              </a:ext>
            </a:extLst>
          </p:cNvPr>
          <p:cNvSpPr>
            <a:spLocks noGrp="1"/>
          </p:cNvSpPr>
          <p:nvPr/>
        </p:nvSpPr>
        <p:spPr>
          <a:xfrm>
            <a:off x="9363456" y="1965960"/>
            <a:ext cx="1847088" cy="1554480"/>
          </a:xfrm>
          <a:prstGeom prst="rect">
            <a:avLst/>
          </a:prstGeom>
          <a:solidFill>
            <a:srgbClr val="EEE5E7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56822DAE-6150-47B9-8F88-A12D170457D1}"/>
              </a:ext>
            </a:extLst>
          </p:cNvPr>
          <p:cNvSpPr>
            <a:spLocks noGrp="1"/>
          </p:cNvSpPr>
          <p:nvPr/>
        </p:nvSpPr>
        <p:spPr>
          <a:xfrm>
            <a:off x="9491472" y="2103120"/>
            <a:ext cx="0" cy="237744"/>
          </a:xfrm>
          <a:prstGeom prst="line">
            <a:avLst/>
          </a:prstGeom>
          <a:noFill/>
          <a:ln w="27940">
            <a:solidFill>
              <a:srgbClr val="703D47"/>
            </a:solidFill>
            <a:prstDash val="solid"/>
          </a:ln>
        </p:spPr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51D714A0-1764-4253-B1E4-DF1E7DBA7D2D}"/>
              </a:ext>
            </a:extLst>
          </p:cNvPr>
          <p:cNvSpPr>
            <a:spLocks noGrp="1"/>
          </p:cNvSpPr>
          <p:nvPr/>
        </p:nvSpPr>
        <p:spPr>
          <a:xfrm>
            <a:off x="9601200" y="2103120"/>
            <a:ext cx="1481328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组织训练集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331D7BA1-57D6-4DBD-9521-7FAE6C2C4B30}"/>
              </a:ext>
            </a:extLst>
          </p:cNvPr>
          <p:cNvSpPr>
            <a:spLocks noGrp="1"/>
          </p:cNvSpPr>
          <p:nvPr/>
        </p:nvSpPr>
        <p:spPr>
          <a:xfrm>
            <a:off x="9601200" y="2788920"/>
            <a:ext cx="1481328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</a:rPr>
              <a:t>保存轨迹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平衡难度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F1B838E8-21F0-4536-84E1-3799D5DAADF8}"/>
              </a:ext>
            </a:extLst>
          </p:cNvPr>
          <p:cNvSpPr>
            <a:spLocks noGrp="1"/>
          </p:cNvSpPr>
          <p:nvPr/>
        </p:nvSpPr>
        <p:spPr>
          <a:xfrm>
            <a:off x="1453896" y="4220307"/>
            <a:ext cx="109728" cy="109728"/>
          </a:xfrm>
          <a:prstGeom prst="ellipse">
            <a:avLst/>
          </a:prstGeom>
          <a:solidFill>
            <a:srgbClr val="686760"/>
          </a:solidFill>
          <a:ln w="12700">
            <a:solidFill>
              <a:srgbClr val="686760"/>
            </a:solidFill>
            <a:prstDash val="solid"/>
          </a:ln>
        </p:spPr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10647F30-3587-4555-94C4-8A7EDC613AF9}"/>
              </a:ext>
            </a:extLst>
          </p:cNvPr>
          <p:cNvSpPr>
            <a:spLocks noGrp="1"/>
          </p:cNvSpPr>
          <p:nvPr/>
        </p:nvSpPr>
        <p:spPr>
          <a:xfrm>
            <a:off x="1645920" y="4128867"/>
            <a:ext cx="73152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来源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9E5016D3-1939-4463-A973-73E680CA4A4C}"/>
              </a:ext>
            </a:extLst>
          </p:cNvPr>
          <p:cNvSpPr>
            <a:spLocks noGrp="1"/>
          </p:cNvSpPr>
          <p:nvPr/>
        </p:nvSpPr>
        <p:spPr>
          <a:xfrm>
            <a:off x="1645920" y="4384899"/>
            <a:ext cx="1481328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记录任务由来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1" name="Shape 39">
            <a:extLst>
              <a:ext uri="{FF2B5EF4-FFF2-40B4-BE49-F238E27FC236}">
                <a16:creationId xmlns:a16="http://schemas.microsoft.com/office/drawing/2014/main" id="{806A4516-6E89-4AC0-BCFE-5FC69195CEAF}"/>
              </a:ext>
            </a:extLst>
          </p:cNvPr>
          <p:cNvSpPr>
            <a:spLocks noGrp="1"/>
          </p:cNvSpPr>
          <p:nvPr/>
        </p:nvSpPr>
        <p:spPr>
          <a:xfrm>
            <a:off x="3922776" y="4220307"/>
            <a:ext cx="109728" cy="109728"/>
          </a:xfrm>
          <a:prstGeom prst="ellipse">
            <a:avLst/>
          </a:prstGeom>
          <a:solidFill>
            <a:srgbClr val="286B70"/>
          </a:solidFill>
          <a:ln w="12700">
            <a:solidFill>
              <a:srgbClr val="286B70"/>
            </a:solidFill>
            <a:prstDash val="solid"/>
          </a:ln>
        </p:spPr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C1C8426C-1944-4095-9802-375A79FB722C}"/>
              </a:ext>
            </a:extLst>
          </p:cNvPr>
          <p:cNvSpPr>
            <a:spLocks noGrp="1"/>
          </p:cNvSpPr>
          <p:nvPr/>
        </p:nvSpPr>
        <p:spPr>
          <a:xfrm>
            <a:off x="4114800" y="4128867"/>
            <a:ext cx="73152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复现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8E1C78CF-3720-4F6C-969A-CAFDC281A64D}"/>
              </a:ext>
            </a:extLst>
          </p:cNvPr>
          <p:cNvSpPr>
            <a:spLocks noGrp="1"/>
          </p:cNvSpPr>
          <p:nvPr/>
        </p:nvSpPr>
        <p:spPr>
          <a:xfrm>
            <a:off x="4114800" y="4384899"/>
            <a:ext cx="1481328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检查环境可运行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0980C2BF-6D38-4EC3-B89A-5202B60F3598}"/>
              </a:ext>
            </a:extLst>
          </p:cNvPr>
          <p:cNvSpPr>
            <a:spLocks noGrp="1"/>
          </p:cNvSpPr>
          <p:nvPr/>
        </p:nvSpPr>
        <p:spPr>
          <a:xfrm>
            <a:off x="6391656" y="4220307"/>
            <a:ext cx="109728" cy="109728"/>
          </a:xfrm>
          <a:prstGeom prst="ellipse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45" name="Text 43">
            <a:extLst>
              <a:ext uri="{FF2B5EF4-FFF2-40B4-BE49-F238E27FC236}">
                <a16:creationId xmlns:a16="http://schemas.microsoft.com/office/drawing/2014/main" id="{70F0FD82-3EFC-4E50-B37C-95E604E96989}"/>
              </a:ext>
            </a:extLst>
          </p:cNvPr>
          <p:cNvSpPr>
            <a:spLocks noGrp="1"/>
          </p:cNvSpPr>
          <p:nvPr/>
        </p:nvSpPr>
        <p:spPr>
          <a:xfrm>
            <a:off x="6583680" y="4128867"/>
            <a:ext cx="73152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证据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6" name="Text 44">
            <a:extLst>
              <a:ext uri="{FF2B5EF4-FFF2-40B4-BE49-F238E27FC236}">
                <a16:creationId xmlns:a16="http://schemas.microsoft.com/office/drawing/2014/main" id="{77FE1975-724D-44C2-BACA-360B2AD6BE00}"/>
              </a:ext>
            </a:extLst>
          </p:cNvPr>
          <p:cNvSpPr>
            <a:spLocks noGrp="1"/>
          </p:cNvSpPr>
          <p:nvPr/>
        </p:nvSpPr>
        <p:spPr>
          <a:xfrm>
            <a:off x="6583680" y="4384899"/>
            <a:ext cx="1481328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保存测试与修改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7" name="Shape 45">
            <a:extLst>
              <a:ext uri="{FF2B5EF4-FFF2-40B4-BE49-F238E27FC236}">
                <a16:creationId xmlns:a16="http://schemas.microsoft.com/office/drawing/2014/main" id="{5CFB203D-CB4B-411B-B21D-5FC343A1A8EC}"/>
              </a:ext>
            </a:extLst>
          </p:cNvPr>
          <p:cNvSpPr>
            <a:spLocks noGrp="1"/>
          </p:cNvSpPr>
          <p:nvPr/>
        </p:nvSpPr>
        <p:spPr>
          <a:xfrm>
            <a:off x="8860536" y="4220307"/>
            <a:ext cx="109728" cy="109728"/>
          </a:xfrm>
          <a:prstGeom prst="ellipse">
            <a:avLst/>
          </a:prstGeom>
          <a:solidFill>
            <a:srgbClr val="A16635"/>
          </a:solidFill>
          <a:ln w="12700">
            <a:solidFill>
              <a:srgbClr val="A16635"/>
            </a:solidFill>
            <a:prstDash val="solid"/>
          </a:ln>
        </p:spPr>
      </p:sp>
      <p:sp>
        <p:nvSpPr>
          <p:cNvPr id="48" name="Text 46">
            <a:extLst>
              <a:ext uri="{FF2B5EF4-FFF2-40B4-BE49-F238E27FC236}">
                <a16:creationId xmlns:a16="http://schemas.microsoft.com/office/drawing/2014/main" id="{D31E451F-9830-421C-A34D-80C7544B1CFD}"/>
              </a:ext>
            </a:extLst>
          </p:cNvPr>
          <p:cNvSpPr>
            <a:spLocks noGrp="1"/>
          </p:cNvSpPr>
          <p:nvPr/>
        </p:nvSpPr>
        <p:spPr>
          <a:xfrm>
            <a:off x="9052560" y="4128867"/>
            <a:ext cx="73152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划分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9" name="Text 47">
            <a:extLst>
              <a:ext uri="{FF2B5EF4-FFF2-40B4-BE49-F238E27FC236}">
                <a16:creationId xmlns:a16="http://schemas.microsoft.com/office/drawing/2014/main" id="{C5213FF6-171F-4946-BF7B-74496E6D1842}"/>
              </a:ext>
            </a:extLst>
          </p:cNvPr>
          <p:cNvSpPr>
            <a:spLocks noGrp="1"/>
          </p:cNvSpPr>
          <p:nvPr/>
        </p:nvSpPr>
        <p:spPr>
          <a:xfrm>
            <a:off x="9052560" y="4384899"/>
            <a:ext cx="1481328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隔离训练与评测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EEB1DCB1-7945-4576-A362-75862AA3D214}"/>
              </a:ext>
            </a:extLst>
          </p:cNvPr>
          <p:cNvSpPr>
            <a:spLocks noGrp="1"/>
          </p:cNvSpPr>
          <p:nvPr/>
        </p:nvSpPr>
        <p:spPr>
          <a:xfrm>
            <a:off x="1629504" y="5345019"/>
            <a:ext cx="8942832" cy="420624"/>
          </a:xfrm>
          <a:prstGeom prst="rect">
            <a:avLst/>
          </a:prstGeom>
          <a:solidFill>
            <a:srgbClr val="E8EFEC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CBFF445A-78EA-4335-9561-FD92705DC60F}"/>
              </a:ext>
            </a:extLst>
          </p:cNvPr>
          <p:cNvSpPr>
            <a:spLocks noGrp="1"/>
          </p:cNvSpPr>
          <p:nvPr/>
        </p:nvSpPr>
        <p:spPr>
          <a:xfrm>
            <a:off x="1629504" y="5345019"/>
            <a:ext cx="65535" cy="420624"/>
          </a:xfrm>
          <a:prstGeom prst="rect">
            <a:avLst/>
          </a:prstGeom>
          <a:solidFill>
            <a:srgbClr val="286B70"/>
          </a:solidFill>
          <a:ln w="12700">
            <a:solidFill>
              <a:srgbClr val="286B70"/>
            </a:solidFill>
            <a:prstDash val="solid"/>
          </a:ln>
        </p:spPr>
      </p:sp>
      <p:sp>
        <p:nvSpPr>
          <p:cNvPr id="52" name="Text 50">
            <a:extLst>
              <a:ext uri="{FF2B5EF4-FFF2-40B4-BE49-F238E27FC236}">
                <a16:creationId xmlns:a16="http://schemas.microsoft.com/office/drawing/2014/main" id="{6009651C-B5F9-4FF6-AE80-293DB07B1D35}"/>
              </a:ext>
            </a:extLst>
          </p:cNvPr>
          <p:cNvSpPr>
            <a:spLocks noGrp="1"/>
          </p:cNvSpPr>
          <p:nvPr/>
        </p:nvSpPr>
        <p:spPr>
          <a:xfrm>
            <a:off x="1794096" y="5354163"/>
            <a:ext cx="8703216" cy="393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保留能解释“失败后怎样修正”的轨迹，并明确哪些动作值得学习。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54" name="Slide Number Placeholder 0">
            <a:extLst>
              <a:ext uri="{FF2B5EF4-FFF2-40B4-BE49-F238E27FC236}">
                <a16:creationId xmlns:a16="http://schemas.microsoft.com/office/drawing/2014/main" id="{B35FCA29-77C4-4651-858E-E43BE7F303E1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EE5B3003-2C54-13C6-9832-7637201064DE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6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55" name="Text 27">
            <a:extLst>
              <a:ext uri="{FF2B5EF4-FFF2-40B4-BE49-F238E27FC236}">
                <a16:creationId xmlns:a16="http://schemas.microsoft.com/office/drawing/2014/main" id="{2DD02E4F-4BB0-83AC-5706-09AA1CF3B5C3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1199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7B990B3-37D4-42BB-B9E0-DFCBD3966C85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01  数据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0429FF7-EC06-47CE-9C31-E6CC7ED7DFA5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什么样的数据值得用于训练？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40D425E-B469-4D8C-9187-3382D74F3CC8}"/>
              </a:ext>
            </a:extLst>
          </p:cNvPr>
          <p:cNvSpPr>
            <a:spLocks noGrp="1"/>
          </p:cNvSpPr>
          <p:nvPr/>
        </p:nvSpPr>
        <p:spPr>
          <a:xfrm>
            <a:off x="1216152" y="1584198"/>
            <a:ext cx="2743200" cy="2331720"/>
          </a:xfrm>
          <a:prstGeom prst="roundRect">
            <a:avLst/>
          </a:prstGeom>
          <a:solidFill>
            <a:srgbClr val="E6ECEF"/>
          </a:solidFill>
          <a:ln w="10160">
            <a:solidFill>
              <a:srgbClr val="365D7E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3D51B91-C926-47DC-984D-9DA3181A0AEF}"/>
              </a:ext>
            </a:extLst>
          </p:cNvPr>
          <p:cNvSpPr>
            <a:spLocks noGrp="1"/>
          </p:cNvSpPr>
          <p:nvPr/>
        </p:nvSpPr>
        <p:spPr>
          <a:xfrm>
            <a:off x="1399032" y="179451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365D7E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365D7E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Coverage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365D7E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C449814-2757-454B-B5F4-327A2BF567FB}"/>
              </a:ext>
            </a:extLst>
          </p:cNvPr>
          <p:cNvSpPr>
            <a:spLocks noGrp="1"/>
          </p:cNvSpPr>
          <p:nvPr/>
        </p:nvSpPr>
        <p:spPr>
          <a:xfrm>
            <a:off x="1399032" y="2269998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覆盖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6733E4B4-3D88-4BB8-AE4D-1B37AFCB29A7}"/>
              </a:ext>
            </a:extLst>
          </p:cNvPr>
          <p:cNvSpPr>
            <a:spLocks noGrp="1"/>
          </p:cNvSpPr>
          <p:nvPr/>
        </p:nvSpPr>
        <p:spPr>
          <a:xfrm>
            <a:off x="1719072" y="2800350"/>
            <a:ext cx="1737360" cy="0"/>
          </a:xfrm>
          <a:prstGeom prst="line">
            <a:avLst/>
          </a:prstGeom>
          <a:noFill/>
          <a:ln w="15240">
            <a:solidFill>
              <a:srgbClr val="365D7E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55CDD95-5523-497E-97D9-308E370E63E8}"/>
              </a:ext>
            </a:extLst>
          </p:cNvPr>
          <p:cNvSpPr>
            <a:spLocks noGrp="1"/>
          </p:cNvSpPr>
          <p:nvPr/>
        </p:nvSpPr>
        <p:spPr>
          <a:xfrm>
            <a:off x="1536192" y="2974086"/>
            <a:ext cx="21031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任务类型与领域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难度和失败状态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1776105A-EC8C-4C6E-8CEA-A5F2D8910DF6}"/>
              </a:ext>
            </a:extLst>
          </p:cNvPr>
          <p:cNvSpPr>
            <a:spLocks noGrp="1"/>
          </p:cNvSpPr>
          <p:nvPr/>
        </p:nvSpPr>
        <p:spPr>
          <a:xfrm>
            <a:off x="4608576" y="1584198"/>
            <a:ext cx="2743200" cy="2331720"/>
          </a:xfrm>
          <a:prstGeom prst="roundRect">
            <a:avLst/>
          </a:prstGeom>
          <a:solidFill>
            <a:srgbClr val="EEE5E7"/>
          </a:solidFill>
          <a:ln w="10160">
            <a:solidFill>
              <a:srgbClr val="703D47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BCDC7FF-740E-45F8-9C29-2E8FF5760C11}"/>
              </a:ext>
            </a:extLst>
          </p:cNvPr>
          <p:cNvSpPr>
            <a:spLocks noGrp="1"/>
          </p:cNvSpPr>
          <p:nvPr/>
        </p:nvSpPr>
        <p:spPr>
          <a:xfrm>
            <a:off x="4791456" y="179451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Correctness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841B59A-4364-4953-AE1A-49D86D3D828C}"/>
              </a:ext>
            </a:extLst>
          </p:cNvPr>
          <p:cNvSpPr>
            <a:spLocks noGrp="1"/>
          </p:cNvSpPr>
          <p:nvPr/>
        </p:nvSpPr>
        <p:spPr>
          <a:xfrm>
            <a:off x="4791456" y="2269998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正确性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2D671ABF-C370-4AC0-A9E5-0D3771279831}"/>
              </a:ext>
            </a:extLst>
          </p:cNvPr>
          <p:cNvSpPr>
            <a:spLocks noGrp="1"/>
          </p:cNvSpPr>
          <p:nvPr/>
        </p:nvSpPr>
        <p:spPr>
          <a:xfrm>
            <a:off x="5111496" y="2800350"/>
            <a:ext cx="1737360" cy="0"/>
          </a:xfrm>
          <a:prstGeom prst="line">
            <a:avLst/>
          </a:prstGeom>
          <a:noFill/>
          <a:ln w="15240">
            <a:solidFill>
              <a:srgbClr val="703D47"/>
            </a:solidFill>
            <a:prstDash val="solid"/>
          </a:ln>
        </p:spPr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18A63C51-0EC9-463A-8D92-484331881793}"/>
              </a:ext>
            </a:extLst>
          </p:cNvPr>
          <p:cNvSpPr>
            <a:spLocks noGrp="1"/>
          </p:cNvSpPr>
          <p:nvPr/>
        </p:nvSpPr>
        <p:spPr>
          <a:xfrm>
            <a:off x="4928616" y="2974086"/>
            <a:ext cx="21031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</a:rPr>
              <a:t>示范是否可靠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600">
                <a:solidFill>
                  <a:srgbClr val="686760"/>
                </a:solidFill>
                <a:latin typeface="Microsoft YaHei"/>
                <a:ea typeface="Microsoft YaHei"/>
              </a:rPr>
              <a:t>偏好和奖励是否准确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83CBFFF3-C6C4-4BA5-8386-82B8C41DBEAA}"/>
              </a:ext>
            </a:extLst>
          </p:cNvPr>
          <p:cNvSpPr>
            <a:spLocks noGrp="1"/>
          </p:cNvSpPr>
          <p:nvPr/>
        </p:nvSpPr>
        <p:spPr>
          <a:xfrm>
            <a:off x="8001000" y="1584198"/>
            <a:ext cx="2743200" cy="2331720"/>
          </a:xfrm>
          <a:prstGeom prst="roundRect">
            <a:avLst/>
          </a:prstGeom>
          <a:solidFill>
            <a:srgbClr val="E5EEEE"/>
          </a:solidFill>
          <a:ln w="10160">
            <a:solidFill>
              <a:srgbClr val="286B70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5B99C39-4C65-4C7A-B357-9B7917CF505E}"/>
              </a:ext>
            </a:extLst>
          </p:cNvPr>
          <p:cNvSpPr>
            <a:spLocks noGrp="1"/>
          </p:cNvSpPr>
          <p:nvPr/>
        </p:nvSpPr>
        <p:spPr>
          <a:xfrm>
            <a:off x="8183880" y="1794510"/>
            <a:ext cx="23774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Learnability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C0672039-E744-411F-8E90-1F68E77D1EEF}"/>
              </a:ext>
            </a:extLst>
          </p:cNvPr>
          <p:cNvSpPr>
            <a:spLocks noGrp="1"/>
          </p:cNvSpPr>
          <p:nvPr/>
        </p:nvSpPr>
        <p:spPr>
          <a:xfrm>
            <a:off x="8183880" y="2269998"/>
            <a:ext cx="237744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可学习性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41131BB1-CCD3-4BF8-B69C-4B5B5D5D2555}"/>
              </a:ext>
            </a:extLst>
          </p:cNvPr>
          <p:cNvSpPr>
            <a:spLocks noGrp="1"/>
          </p:cNvSpPr>
          <p:nvPr/>
        </p:nvSpPr>
        <p:spPr>
          <a:xfrm>
            <a:off x="8503920" y="2800350"/>
            <a:ext cx="1737360" cy="0"/>
          </a:xfrm>
          <a:prstGeom prst="line">
            <a:avLst/>
          </a:prstGeom>
          <a:noFill/>
          <a:ln w="15240">
            <a:solidFill>
              <a:srgbClr val="286B70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2CBEB8B-770D-4DB1-B394-84E34C807F7D}"/>
              </a:ext>
            </a:extLst>
          </p:cNvPr>
          <p:cNvSpPr>
            <a:spLocks noGrp="1"/>
          </p:cNvSpPr>
          <p:nvPr/>
        </p:nvSpPr>
        <p:spPr>
          <a:xfrm>
            <a:off x="8321040" y="2974086"/>
            <a:ext cx="210312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指导清楚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难度适合当前模型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D3DE0B2-0534-41B4-894A-9443B365DAF4}"/>
              </a:ext>
            </a:extLst>
          </p:cNvPr>
          <p:cNvSpPr>
            <a:spLocks noGrp="1"/>
          </p:cNvSpPr>
          <p:nvPr/>
        </p:nvSpPr>
        <p:spPr>
          <a:xfrm>
            <a:off x="768096" y="4315968"/>
            <a:ext cx="384048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三个常见问题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D2823A26-435B-4E09-8A31-14F4D911804D}"/>
              </a:ext>
            </a:extLst>
          </p:cNvPr>
          <p:cNvSpPr>
            <a:spLocks noGrp="1"/>
          </p:cNvSpPr>
          <p:nvPr/>
        </p:nvSpPr>
        <p:spPr>
          <a:xfrm>
            <a:off x="873252" y="4910857"/>
            <a:ext cx="82296" cy="82296"/>
          </a:xfrm>
          <a:prstGeom prst="ellipse">
            <a:avLst/>
          </a:prstGeom>
          <a:solidFill>
            <a:srgbClr val="365D7E"/>
          </a:solidFill>
          <a:ln w="12700">
            <a:solidFill>
              <a:srgbClr val="365D7E"/>
            </a:solidFill>
            <a:prstDash val="solid"/>
          </a:ln>
        </p:spPr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BF405027-5DE9-41F0-BDA5-D134379D5E12}"/>
              </a:ext>
            </a:extLst>
          </p:cNvPr>
          <p:cNvSpPr>
            <a:spLocks noGrp="1"/>
          </p:cNvSpPr>
          <p:nvPr/>
        </p:nvSpPr>
        <p:spPr>
          <a:xfrm>
            <a:off x="1051560" y="4844803"/>
            <a:ext cx="6300216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只有简单补全，缺少多步任务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EAFCA8CF-449E-4684-94A1-5E86CC293089}"/>
              </a:ext>
            </a:extLst>
          </p:cNvPr>
          <p:cNvSpPr>
            <a:spLocks noGrp="1"/>
          </p:cNvSpPr>
          <p:nvPr/>
        </p:nvSpPr>
        <p:spPr>
          <a:xfrm>
            <a:off x="873250" y="5411139"/>
            <a:ext cx="82296" cy="82296"/>
          </a:xfrm>
          <a:prstGeom prst="ellipse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2EFF56D0-836A-4964-9766-4D33F48F6A40}"/>
              </a:ext>
            </a:extLst>
          </p:cNvPr>
          <p:cNvSpPr>
            <a:spLocks noGrp="1"/>
          </p:cNvSpPr>
          <p:nvPr/>
        </p:nvSpPr>
        <p:spPr>
          <a:xfrm>
            <a:off x="1051558" y="5288719"/>
            <a:ext cx="5314071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只检查样例，遗漏边界情况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0E36BE2F-96D2-4855-8A38-362E3890F560}"/>
              </a:ext>
            </a:extLst>
          </p:cNvPr>
          <p:cNvSpPr>
            <a:spLocks noGrp="1"/>
          </p:cNvSpPr>
          <p:nvPr/>
        </p:nvSpPr>
        <p:spPr>
          <a:xfrm>
            <a:off x="873252" y="5866521"/>
            <a:ext cx="82296" cy="82296"/>
          </a:xfrm>
          <a:prstGeom prst="ellipse">
            <a:avLst/>
          </a:prstGeom>
          <a:solidFill>
            <a:srgbClr val="286B70"/>
          </a:solidFill>
          <a:ln w="12700">
            <a:solidFill>
              <a:srgbClr val="286B70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1B8386E-C319-4E78-B8B0-1797B611A8F1}"/>
              </a:ext>
            </a:extLst>
          </p:cNvPr>
          <p:cNvSpPr>
            <a:spLocks noGrp="1"/>
          </p:cNvSpPr>
          <p:nvPr/>
        </p:nvSpPr>
        <p:spPr>
          <a:xfrm>
            <a:off x="1051559" y="5761365"/>
            <a:ext cx="5314071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轨迹很长，重复动作却很多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7" name="Slide Number Placeholder 0">
            <a:extLst>
              <a:ext uri="{FF2B5EF4-FFF2-40B4-BE49-F238E27FC236}">
                <a16:creationId xmlns:a16="http://schemas.microsoft.com/office/drawing/2014/main" id="{1DEC5071-224F-47AD-8801-39DC6415DF7C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8C630A04-5A25-9E0C-9436-126091DB86B3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7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id="{F736822F-7A36-2128-D01D-06AA6CD20C1D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Shape 33">
            <a:extLst>
              <a:ext uri="{FF2B5EF4-FFF2-40B4-BE49-F238E27FC236}">
                <a16:creationId xmlns:a16="http://schemas.microsoft.com/office/drawing/2014/main" id="{5DDCF9DC-4C04-A6CC-75DA-B7E2E4F8D1AA}"/>
              </a:ext>
            </a:extLst>
          </p:cNvPr>
          <p:cNvSpPr>
            <a:spLocks noGrp="1"/>
          </p:cNvSpPr>
          <p:nvPr/>
        </p:nvSpPr>
        <p:spPr>
          <a:xfrm>
            <a:off x="6414095" y="4634630"/>
            <a:ext cx="4677441" cy="1202056"/>
          </a:xfrm>
          <a:prstGeom prst="rect">
            <a:avLst/>
          </a:prstGeom>
          <a:solidFill>
            <a:srgbClr val="E8EFEC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32" name="Shape 34">
            <a:extLst>
              <a:ext uri="{FF2B5EF4-FFF2-40B4-BE49-F238E27FC236}">
                <a16:creationId xmlns:a16="http://schemas.microsoft.com/office/drawing/2014/main" id="{8FEDA4D2-DF1F-7E4B-6C88-893901E1F026}"/>
              </a:ext>
            </a:extLst>
          </p:cNvPr>
          <p:cNvSpPr>
            <a:spLocks noGrp="1"/>
          </p:cNvSpPr>
          <p:nvPr/>
        </p:nvSpPr>
        <p:spPr>
          <a:xfrm>
            <a:off x="6414096" y="4634630"/>
            <a:ext cx="46364" cy="1202056"/>
          </a:xfrm>
          <a:prstGeom prst="rect">
            <a:avLst/>
          </a:prstGeom>
          <a:solidFill>
            <a:srgbClr val="286B70"/>
          </a:solidFill>
          <a:ln w="12700">
            <a:solidFill>
              <a:srgbClr val="286B70"/>
            </a:solidFill>
            <a:prstDash val="solid"/>
          </a:ln>
        </p:spPr>
      </p:sp>
      <p:sp>
        <p:nvSpPr>
          <p:cNvPr id="33" name="Text 35">
            <a:extLst>
              <a:ext uri="{FF2B5EF4-FFF2-40B4-BE49-F238E27FC236}">
                <a16:creationId xmlns:a16="http://schemas.microsoft.com/office/drawing/2014/main" id="{F8EC1336-E444-14F6-CAC2-87EBA6750B7C}"/>
              </a:ext>
            </a:extLst>
          </p:cNvPr>
          <p:cNvSpPr>
            <a:spLocks noGrp="1"/>
          </p:cNvSpPr>
          <p:nvPr/>
        </p:nvSpPr>
        <p:spPr>
          <a:xfrm>
            <a:off x="6594460" y="4726888"/>
            <a:ext cx="4402700" cy="112366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数据价值取决于它能否帮助模型学到可迁移的能力。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失败样本也能帮助训练。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567851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461349B-B16A-4CC1-A6C4-7EAA4ECFF85B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02  算法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7504DBD-A439-49C6-9FF7-A53AFAD890EF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SFT：根据上下文，学习正确的下一步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FBAFE92-DC1E-45DA-B57C-F8B1226704C0}"/>
              </a:ext>
            </a:extLst>
          </p:cNvPr>
          <p:cNvSpPr>
            <a:spLocks noGrp="1"/>
          </p:cNvSpPr>
          <p:nvPr/>
        </p:nvSpPr>
        <p:spPr>
          <a:xfrm>
            <a:off x="804672" y="1609344"/>
            <a:ext cx="384048" cy="237744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191DA75-4312-4FB7-8579-29F70F0F7E73}"/>
              </a:ext>
            </a:extLst>
          </p:cNvPr>
          <p:cNvSpPr>
            <a:spLocks noGrp="1"/>
          </p:cNvSpPr>
          <p:nvPr/>
        </p:nvSpPr>
        <p:spPr>
          <a:xfrm>
            <a:off x="832104" y="1618488"/>
            <a:ext cx="329184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F7A6725-CA07-4C11-A6EC-6C53C6CA2853}"/>
              </a:ext>
            </a:extLst>
          </p:cNvPr>
          <p:cNvSpPr>
            <a:spLocks noGrp="1"/>
          </p:cNvSpPr>
          <p:nvPr/>
        </p:nvSpPr>
        <p:spPr>
          <a:xfrm>
            <a:off x="804672" y="1965960"/>
            <a:ext cx="2157984" cy="1572768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35C2AE3-2603-4933-B397-C76A849A7899}"/>
              </a:ext>
            </a:extLst>
          </p:cNvPr>
          <p:cNvSpPr>
            <a:spLocks noGrp="1"/>
          </p:cNvSpPr>
          <p:nvPr/>
        </p:nvSpPr>
        <p:spPr>
          <a:xfrm>
            <a:off x="932688" y="2103120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D280CAF-2D96-46C4-A097-A015C4177E5C}"/>
              </a:ext>
            </a:extLst>
          </p:cNvPr>
          <p:cNvSpPr>
            <a:spLocks noGrp="1"/>
          </p:cNvSpPr>
          <p:nvPr/>
        </p:nvSpPr>
        <p:spPr>
          <a:xfrm>
            <a:off x="1042416" y="2103120"/>
            <a:ext cx="179222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定位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15AB3DA-7B35-4A4C-80B4-B63D8D3C87E3}"/>
              </a:ext>
            </a:extLst>
          </p:cNvPr>
          <p:cNvSpPr>
            <a:spLocks noGrp="1"/>
          </p:cNvSpPr>
          <p:nvPr/>
        </p:nvSpPr>
        <p:spPr>
          <a:xfrm>
            <a:off x="1042416" y="2696190"/>
            <a:ext cx="1792224" cy="9326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阅读需求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定位相关文件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ED769FB6-C0C0-4F35-B61A-2551634F6584}"/>
              </a:ext>
            </a:extLst>
          </p:cNvPr>
          <p:cNvSpPr>
            <a:spLocks noGrp="1"/>
          </p:cNvSpPr>
          <p:nvPr/>
        </p:nvSpPr>
        <p:spPr>
          <a:xfrm>
            <a:off x="3383280" y="1609344"/>
            <a:ext cx="384048" cy="237744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556FE2F-55BC-485D-88B9-0148574F8956}"/>
              </a:ext>
            </a:extLst>
          </p:cNvPr>
          <p:cNvSpPr>
            <a:spLocks noGrp="1"/>
          </p:cNvSpPr>
          <p:nvPr/>
        </p:nvSpPr>
        <p:spPr>
          <a:xfrm>
            <a:off x="3410712" y="1618488"/>
            <a:ext cx="329184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6CFEA29C-A46C-4CFD-A436-CA4CA47DFE78}"/>
              </a:ext>
            </a:extLst>
          </p:cNvPr>
          <p:cNvSpPr>
            <a:spLocks noGrp="1"/>
          </p:cNvSpPr>
          <p:nvPr/>
        </p:nvSpPr>
        <p:spPr>
          <a:xfrm>
            <a:off x="3383280" y="1965960"/>
            <a:ext cx="2157984" cy="1572768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A897AE06-CB6A-4D5B-BEA6-B4EF92B3ED99}"/>
              </a:ext>
            </a:extLst>
          </p:cNvPr>
          <p:cNvSpPr>
            <a:spLocks noGrp="1"/>
          </p:cNvSpPr>
          <p:nvPr/>
        </p:nvSpPr>
        <p:spPr>
          <a:xfrm>
            <a:off x="3511296" y="2103120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300616FC-39C2-4963-95E0-4B026CC4C6CE}"/>
              </a:ext>
            </a:extLst>
          </p:cNvPr>
          <p:cNvSpPr>
            <a:spLocks noGrp="1"/>
          </p:cNvSpPr>
          <p:nvPr/>
        </p:nvSpPr>
        <p:spPr>
          <a:xfrm>
            <a:off x="3621024" y="2103120"/>
            <a:ext cx="179222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修改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9268C80-5415-4B32-9C07-86D99348C406}"/>
              </a:ext>
            </a:extLst>
          </p:cNvPr>
          <p:cNvSpPr>
            <a:spLocks noGrp="1"/>
          </p:cNvSpPr>
          <p:nvPr/>
        </p:nvSpPr>
        <p:spPr>
          <a:xfrm>
            <a:off x="3621024" y="2696190"/>
            <a:ext cx="1792224" cy="9326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修改必要代码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FF7BEB36-0671-4D1C-AA56-16F121C59DA7}"/>
              </a:ext>
            </a:extLst>
          </p:cNvPr>
          <p:cNvSpPr>
            <a:spLocks noGrp="1"/>
          </p:cNvSpPr>
          <p:nvPr/>
        </p:nvSpPr>
        <p:spPr>
          <a:xfrm>
            <a:off x="5961888" y="1609344"/>
            <a:ext cx="384048" cy="237744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38E2D14-63F4-4A04-9D00-A37F51A9575B}"/>
              </a:ext>
            </a:extLst>
          </p:cNvPr>
          <p:cNvSpPr>
            <a:spLocks noGrp="1"/>
          </p:cNvSpPr>
          <p:nvPr/>
        </p:nvSpPr>
        <p:spPr>
          <a:xfrm>
            <a:off x="5989320" y="1618488"/>
            <a:ext cx="329184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6742730D-21EC-481D-BE6E-463BE8BAA1F1}"/>
              </a:ext>
            </a:extLst>
          </p:cNvPr>
          <p:cNvSpPr>
            <a:spLocks noGrp="1"/>
          </p:cNvSpPr>
          <p:nvPr/>
        </p:nvSpPr>
        <p:spPr>
          <a:xfrm>
            <a:off x="5961888" y="1965960"/>
            <a:ext cx="2157984" cy="1572768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71E3681B-6254-4641-A001-868A6361D491}"/>
              </a:ext>
            </a:extLst>
          </p:cNvPr>
          <p:cNvSpPr>
            <a:spLocks noGrp="1"/>
          </p:cNvSpPr>
          <p:nvPr/>
        </p:nvSpPr>
        <p:spPr>
          <a:xfrm>
            <a:off x="6089904" y="2103120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F6C59B7A-1FDB-4CC3-BDD0-DB5C21DE5E59}"/>
              </a:ext>
            </a:extLst>
          </p:cNvPr>
          <p:cNvSpPr>
            <a:spLocks noGrp="1"/>
          </p:cNvSpPr>
          <p:nvPr/>
        </p:nvSpPr>
        <p:spPr>
          <a:xfrm>
            <a:off x="6199632" y="2103120"/>
            <a:ext cx="179222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验证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D127DC10-7A6B-4465-A9F4-89A1A4BAD4F6}"/>
              </a:ext>
            </a:extLst>
          </p:cNvPr>
          <p:cNvSpPr>
            <a:spLocks noGrp="1"/>
          </p:cNvSpPr>
          <p:nvPr/>
        </p:nvSpPr>
        <p:spPr>
          <a:xfrm>
            <a:off x="6199632" y="2696190"/>
            <a:ext cx="1792224" cy="9326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运行测试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检查失败日志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98CDBEDC-EF3A-41D0-9F63-01E32809010C}"/>
              </a:ext>
            </a:extLst>
          </p:cNvPr>
          <p:cNvSpPr>
            <a:spLocks noGrp="1"/>
          </p:cNvSpPr>
          <p:nvPr/>
        </p:nvSpPr>
        <p:spPr>
          <a:xfrm>
            <a:off x="8540496" y="1609344"/>
            <a:ext cx="384048" cy="237744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2D8B3E92-356D-46D8-8EEC-31718DF82F84}"/>
              </a:ext>
            </a:extLst>
          </p:cNvPr>
          <p:cNvSpPr>
            <a:spLocks noGrp="1"/>
          </p:cNvSpPr>
          <p:nvPr/>
        </p:nvSpPr>
        <p:spPr>
          <a:xfrm>
            <a:off x="8567928" y="1618488"/>
            <a:ext cx="329184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4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1F9DDDED-9AE5-4DFF-985A-2C51E6472DFD}"/>
              </a:ext>
            </a:extLst>
          </p:cNvPr>
          <p:cNvSpPr>
            <a:spLocks noGrp="1"/>
          </p:cNvSpPr>
          <p:nvPr/>
        </p:nvSpPr>
        <p:spPr>
          <a:xfrm>
            <a:off x="8540496" y="1965960"/>
            <a:ext cx="2157984" cy="1572768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24E7453D-1956-4F5A-BD1E-D48CC7BA8A71}"/>
              </a:ext>
            </a:extLst>
          </p:cNvPr>
          <p:cNvSpPr>
            <a:spLocks noGrp="1"/>
          </p:cNvSpPr>
          <p:nvPr/>
        </p:nvSpPr>
        <p:spPr>
          <a:xfrm>
            <a:off x="8668512" y="2103120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F06C91E8-033D-41F9-892B-2A267054E1E9}"/>
              </a:ext>
            </a:extLst>
          </p:cNvPr>
          <p:cNvSpPr>
            <a:spLocks noGrp="1"/>
          </p:cNvSpPr>
          <p:nvPr/>
        </p:nvSpPr>
        <p:spPr>
          <a:xfrm>
            <a:off x="8778240" y="2103120"/>
            <a:ext cx="179222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说明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A6B14379-0B72-4B95-846B-02649A597FFE}"/>
              </a:ext>
            </a:extLst>
          </p:cNvPr>
          <p:cNvSpPr>
            <a:spLocks noGrp="1"/>
          </p:cNvSpPr>
          <p:nvPr/>
        </p:nvSpPr>
        <p:spPr>
          <a:xfrm>
            <a:off x="8778240" y="2696190"/>
            <a:ext cx="1792224" cy="9326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总结变更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说明验证结果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A1C0047C-0273-4C02-BD6C-2555D3211670}"/>
              </a:ext>
            </a:extLst>
          </p:cNvPr>
          <p:cNvSpPr>
            <a:spLocks noGrp="1"/>
          </p:cNvSpPr>
          <p:nvPr/>
        </p:nvSpPr>
        <p:spPr>
          <a:xfrm>
            <a:off x="822960" y="4087367"/>
            <a:ext cx="5148072" cy="1528331"/>
          </a:xfrm>
          <a:prstGeom prst="roundRect">
            <a:avLst/>
          </a:prstGeom>
          <a:solidFill>
            <a:srgbClr val="EEEAE3"/>
          </a:solidFill>
          <a:ln w="7620">
            <a:solidFill>
              <a:srgbClr val="CFC7BB"/>
            </a:solidFill>
            <a:prstDash val="solid"/>
          </a:ln>
        </p:spPr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2B55000C-DC0D-476E-AEFD-C80C0B4944D9}"/>
              </a:ext>
            </a:extLst>
          </p:cNvPr>
          <p:cNvSpPr>
            <a:spLocks noGrp="1"/>
          </p:cNvSpPr>
          <p:nvPr/>
        </p:nvSpPr>
        <p:spPr>
          <a:xfrm>
            <a:off x="1024128" y="4279392"/>
            <a:ext cx="91440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训练方式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23CA15EE-857E-444C-B129-197EAC3FA2F7}"/>
              </a:ext>
            </a:extLst>
          </p:cNvPr>
          <p:cNvSpPr>
            <a:spLocks noGrp="1"/>
          </p:cNvSpPr>
          <p:nvPr/>
        </p:nvSpPr>
        <p:spPr>
          <a:xfrm>
            <a:off x="2231136" y="4253131"/>
            <a:ext cx="3182112" cy="3017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任务与工具返回结果提供上下文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555242C7-6886-4E54-83DA-2E4DE5A924C1}"/>
              </a:ext>
            </a:extLst>
          </p:cNvPr>
          <p:cNvSpPr>
            <a:spLocks noGrp="1"/>
          </p:cNvSpPr>
          <p:nvPr/>
        </p:nvSpPr>
        <p:spPr>
          <a:xfrm>
            <a:off x="6578092" y="4111781"/>
            <a:ext cx="5148072" cy="1433569"/>
          </a:xfrm>
          <a:prstGeom prst="rect">
            <a:avLst/>
          </a:prstGeom>
          <a:solidFill>
            <a:srgbClr val="E8EFEC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336F5B38-D0D3-4415-A6F0-E7B7C3E31E34}"/>
              </a:ext>
            </a:extLst>
          </p:cNvPr>
          <p:cNvSpPr>
            <a:spLocks noGrp="1"/>
          </p:cNvSpPr>
          <p:nvPr/>
        </p:nvSpPr>
        <p:spPr>
          <a:xfrm>
            <a:off x="6578091" y="4111781"/>
            <a:ext cx="54451" cy="1433569"/>
          </a:xfrm>
          <a:prstGeom prst="rect">
            <a:avLst/>
          </a:prstGeom>
          <a:solidFill>
            <a:srgbClr val="286B70"/>
          </a:solidFill>
          <a:ln w="12700">
            <a:solidFill>
              <a:srgbClr val="286B70"/>
            </a:solidFill>
            <a:prstDash val="solid"/>
          </a:ln>
        </p:spPr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319CF0E3-BC54-4619-B499-C5D834865E06}"/>
              </a:ext>
            </a:extLst>
          </p:cNvPr>
          <p:cNvSpPr>
            <a:spLocks noGrp="1"/>
          </p:cNvSpPr>
          <p:nvPr/>
        </p:nvSpPr>
        <p:spPr>
          <a:xfrm>
            <a:off x="6742684" y="4120925"/>
            <a:ext cx="4870868" cy="134007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en-US">
                <a:solidFill>
                  <a:srgbClr val="25282B"/>
                </a:solidFill>
                <a:latin typeface="Microsoft YaHei"/>
                <a:ea typeface="Microsoft YaHei"/>
              </a:rPr>
              <a:t>SFT: 学习给定的示范样本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</a:rPr>
              <a:t>拒绝采样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</a:rPr>
              <a:t>：筛选训练示范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>
                <a:solidFill>
                  <a:srgbClr val="25282B"/>
                </a:solidFill>
                <a:latin typeface="Microsoft YaHei"/>
                <a:ea typeface="Microsoft YaHei"/>
              </a:rPr>
              <a:t>蒸馏：示范由教师模型产生，学习教师的指导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9" name="Slide Number Placeholder 0">
            <a:extLst>
              <a:ext uri="{FF2B5EF4-FFF2-40B4-BE49-F238E27FC236}">
                <a16:creationId xmlns:a16="http://schemas.microsoft.com/office/drawing/2014/main" id="{14EFE21D-9D3A-4F10-AA41-1F22A25B2814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D3D7D1C8-AE23-AA48-DF65-C742588DBE47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8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1" name="Text 27">
            <a:extLst>
              <a:ext uri="{FF2B5EF4-FFF2-40B4-BE49-F238E27FC236}">
                <a16:creationId xmlns:a16="http://schemas.microsoft.com/office/drawing/2014/main" id="{F57466E5-BA5C-6FFC-5DF8-4BB96AFB0972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043804E-2C20-FFF3-1940-A0CE4CF657DF}"/>
              </a:ext>
            </a:extLst>
          </p:cNvPr>
          <p:cNvSpPr txBox="1"/>
          <p:nvPr/>
        </p:nvSpPr>
        <p:spPr>
          <a:xfrm>
            <a:off x="2159508" y="4717235"/>
            <a:ext cx="35300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>
                <a:latin typeface="Microsoft YaHei" panose="020B0503020204020204" pitchFamily="34" charset="-122"/>
                <a:ea typeface="Microsoft YaHei" panose="020B0503020204020204" pitchFamily="34" charset="-122"/>
              </a:rPr>
              <a:t>对示范中的回答和工具动作计算预测损失</a:t>
            </a:r>
          </a:p>
        </p:txBody>
      </p:sp>
    </p:spTree>
    <p:extLst>
      <p:ext uri="{BB962C8B-B14F-4D97-AF65-F5344CB8AC3E}">
        <p14:creationId xmlns:p14="http://schemas.microsoft.com/office/powerpoint/2010/main" val="1018947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AE2079E-3C3C-4864-A7EE-D89CB6A3D38F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A16635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02  算法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A16635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CDD5C2E-4654-4857-876C-90A83107B3EA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拒绝采样：多次尝试，保留通过验证的示范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CB14A08-2E67-4013-AB2D-4177EA244DC1}"/>
              </a:ext>
            </a:extLst>
          </p:cNvPr>
          <p:cNvSpPr>
            <a:spLocks noGrp="1"/>
          </p:cNvSpPr>
          <p:nvPr/>
        </p:nvSpPr>
        <p:spPr>
          <a:xfrm>
            <a:off x="713232" y="1481328"/>
            <a:ext cx="3794760" cy="685800"/>
          </a:xfrm>
          <a:prstGeom prst="rect">
            <a:avLst/>
          </a:prstGeom>
          <a:solidFill>
            <a:srgbClr val="25282B"/>
          </a:solidFill>
          <a:ln w="5080">
            <a:solidFill>
              <a:srgbClr val="25282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2184B28-7507-4653-9B6E-36B7725BA002}"/>
              </a:ext>
            </a:extLst>
          </p:cNvPr>
          <p:cNvSpPr>
            <a:spLocks noGrp="1"/>
          </p:cNvSpPr>
          <p:nvPr/>
        </p:nvSpPr>
        <p:spPr>
          <a:xfrm>
            <a:off x="877824" y="1600200"/>
            <a:ext cx="3465576" cy="4480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50" b="0">
                <a:solidFill>
                  <a:srgbClr val="F7F4EE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250" b="0" i="0" u="none" strike="noStrike" kern="1200" cap="none" spc="0" normalizeH="0" baseline="0" noProof="0">
                <a:ln>
                  <a:noFill/>
                </a:ln>
                <a:solidFill>
                  <a:srgbClr val="F7F4EE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案例：忽略大小写去重，保留首次写法和顺序</a:t>
            </a:r>
            <a:endParaRPr kumimoji="0" sz="1250" b="0" i="0" u="none" strike="noStrike" kern="1200" cap="none" spc="0" normalizeH="0" baseline="0" noProof="0">
              <a:ln>
                <a:noFill/>
              </a:ln>
              <a:solidFill>
                <a:srgbClr val="F7F4EE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2936D6E-8203-420B-8CDB-7697596527E4}"/>
              </a:ext>
            </a:extLst>
          </p:cNvPr>
          <p:cNvSpPr>
            <a:spLocks noGrp="1"/>
          </p:cNvSpPr>
          <p:nvPr/>
        </p:nvSpPr>
        <p:spPr>
          <a:xfrm>
            <a:off x="768096" y="2395728"/>
            <a:ext cx="201168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同一任务，多次尝试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AA15DCA-5239-458C-845B-9B7ECC3217E7}"/>
              </a:ext>
            </a:extLst>
          </p:cNvPr>
          <p:cNvSpPr>
            <a:spLocks noGrp="1"/>
          </p:cNvSpPr>
          <p:nvPr/>
        </p:nvSpPr>
        <p:spPr>
          <a:xfrm>
            <a:off x="1624586" y="2900157"/>
            <a:ext cx="1700784" cy="1417320"/>
          </a:xfrm>
          <a:prstGeom prst="roundRect">
            <a:avLst/>
          </a:prstGeom>
          <a:solidFill>
            <a:srgbClr val="EEEAE3"/>
          </a:solidFill>
          <a:ln w="8890">
            <a:solidFill>
              <a:srgbClr val="686760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5ED6DA7-55F7-4B95-BDE5-CD763D1EEC58}"/>
              </a:ext>
            </a:extLst>
          </p:cNvPr>
          <p:cNvSpPr>
            <a:spLocks noGrp="1"/>
          </p:cNvSpPr>
          <p:nvPr/>
        </p:nvSpPr>
        <p:spPr>
          <a:xfrm>
            <a:off x="1752602" y="3037317"/>
            <a:ext cx="292608" cy="21945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45F59103-9BBE-401B-B008-22FD74AF24DB}"/>
              </a:ext>
            </a:extLst>
          </p:cNvPr>
          <p:cNvSpPr>
            <a:spLocks noGrp="1"/>
          </p:cNvSpPr>
          <p:nvPr/>
        </p:nvSpPr>
        <p:spPr>
          <a:xfrm>
            <a:off x="1752602" y="3421365"/>
            <a:ext cx="1444752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普通样例通过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D6BCE73-9B43-4ACD-B43F-A9284143F9A5}"/>
              </a:ext>
            </a:extLst>
          </p:cNvPr>
          <p:cNvSpPr>
            <a:spLocks noGrp="1"/>
          </p:cNvSpPr>
          <p:nvPr/>
        </p:nvSpPr>
        <p:spPr>
          <a:xfrm>
            <a:off x="1752602" y="3805413"/>
            <a:ext cx="1444752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顺序要求未满足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93705985-5A0E-4C92-BE40-E2C208662274}"/>
              </a:ext>
            </a:extLst>
          </p:cNvPr>
          <p:cNvSpPr>
            <a:spLocks noGrp="1"/>
          </p:cNvSpPr>
          <p:nvPr/>
        </p:nvSpPr>
        <p:spPr>
          <a:xfrm>
            <a:off x="4038601" y="2904326"/>
            <a:ext cx="1700784" cy="1417320"/>
          </a:xfrm>
          <a:prstGeom prst="roundRect">
            <a:avLst/>
          </a:prstGeom>
          <a:solidFill>
            <a:srgbClr val="E5EEEE"/>
          </a:solidFill>
          <a:ln w="22860">
            <a:solidFill>
              <a:srgbClr val="286B70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F29A3C6-D2E3-455F-95D1-8D7082BE7A78}"/>
              </a:ext>
            </a:extLst>
          </p:cNvPr>
          <p:cNvSpPr>
            <a:spLocks noGrp="1"/>
          </p:cNvSpPr>
          <p:nvPr/>
        </p:nvSpPr>
        <p:spPr>
          <a:xfrm>
            <a:off x="4166617" y="3041486"/>
            <a:ext cx="292608" cy="21945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A530108F-C580-42CC-80BA-C062C4D8C098}"/>
              </a:ext>
            </a:extLst>
          </p:cNvPr>
          <p:cNvSpPr>
            <a:spLocks noGrp="1"/>
          </p:cNvSpPr>
          <p:nvPr/>
        </p:nvSpPr>
        <p:spPr>
          <a:xfrm>
            <a:off x="4166617" y="3425534"/>
            <a:ext cx="1444752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训练检查全通过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8AFDCAD-ACE9-4EA0-A157-386E999CC81E}"/>
              </a:ext>
            </a:extLst>
          </p:cNvPr>
          <p:cNvSpPr>
            <a:spLocks noGrp="1"/>
          </p:cNvSpPr>
          <p:nvPr/>
        </p:nvSpPr>
        <p:spPr>
          <a:xfrm>
            <a:off x="4166617" y="3809582"/>
            <a:ext cx="1444752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改动范围合理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4A09458F-2813-4280-95F8-D8D340C9E37B}"/>
              </a:ext>
            </a:extLst>
          </p:cNvPr>
          <p:cNvSpPr>
            <a:spLocks noGrp="1"/>
          </p:cNvSpPr>
          <p:nvPr/>
        </p:nvSpPr>
        <p:spPr>
          <a:xfrm>
            <a:off x="6452616" y="2904326"/>
            <a:ext cx="1700784" cy="1417320"/>
          </a:xfrm>
          <a:prstGeom prst="roundRect">
            <a:avLst/>
          </a:prstGeom>
          <a:solidFill>
            <a:srgbClr val="F2E9DF"/>
          </a:solidFill>
          <a:ln w="8890">
            <a:solidFill>
              <a:srgbClr val="A16635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0ED2A8CC-CFD5-4575-A0FF-AB2D4F16C5C6}"/>
              </a:ext>
            </a:extLst>
          </p:cNvPr>
          <p:cNvSpPr>
            <a:spLocks noGrp="1"/>
          </p:cNvSpPr>
          <p:nvPr/>
        </p:nvSpPr>
        <p:spPr>
          <a:xfrm>
            <a:off x="6580632" y="3041486"/>
            <a:ext cx="292608" cy="21945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A16635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F89BA8BE-BF5E-4973-A873-7F632BC77681}"/>
              </a:ext>
            </a:extLst>
          </p:cNvPr>
          <p:cNvSpPr>
            <a:spLocks noGrp="1"/>
          </p:cNvSpPr>
          <p:nvPr/>
        </p:nvSpPr>
        <p:spPr>
          <a:xfrm>
            <a:off x="6580632" y="3425534"/>
            <a:ext cx="1444752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过程解释完整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63C6099-3316-43F3-A566-59893D53131E}"/>
              </a:ext>
            </a:extLst>
          </p:cNvPr>
          <p:cNvSpPr>
            <a:spLocks noGrp="1"/>
          </p:cNvSpPr>
          <p:nvPr/>
        </p:nvSpPr>
        <p:spPr>
          <a:xfrm>
            <a:off x="6580632" y="3809582"/>
            <a:ext cx="1444752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输出结果错误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CF2162FB-4AC2-44EE-96EF-F8F64A11FC78}"/>
              </a:ext>
            </a:extLst>
          </p:cNvPr>
          <p:cNvSpPr>
            <a:spLocks noGrp="1"/>
          </p:cNvSpPr>
          <p:nvPr/>
        </p:nvSpPr>
        <p:spPr>
          <a:xfrm>
            <a:off x="8865458" y="2885210"/>
            <a:ext cx="1700784" cy="1417320"/>
          </a:xfrm>
          <a:prstGeom prst="roundRect">
            <a:avLst/>
          </a:prstGeom>
          <a:solidFill>
            <a:srgbClr val="F1E4E2"/>
          </a:solidFill>
          <a:ln w="8890">
            <a:solidFill>
              <a:srgbClr val="9B4F4A"/>
            </a:solidFill>
            <a:prstDash val="solid"/>
          </a:ln>
        </p:spPr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607D92FA-1F47-4E5D-B48C-49D8B7A652A7}"/>
              </a:ext>
            </a:extLst>
          </p:cNvPr>
          <p:cNvSpPr>
            <a:spLocks noGrp="1"/>
          </p:cNvSpPr>
          <p:nvPr/>
        </p:nvSpPr>
        <p:spPr>
          <a:xfrm>
            <a:off x="8993474" y="3022370"/>
            <a:ext cx="292608" cy="21945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9B4F4A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C072D76F-03A7-427B-A1C6-E4FC969BED0A}"/>
              </a:ext>
            </a:extLst>
          </p:cNvPr>
          <p:cNvSpPr>
            <a:spLocks noGrp="1"/>
          </p:cNvSpPr>
          <p:nvPr/>
        </p:nvSpPr>
        <p:spPr>
          <a:xfrm>
            <a:off x="8993474" y="3406418"/>
            <a:ext cx="1444752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程序运行失败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889058EB-2086-4A3B-A8E1-91F240DAC52E}"/>
              </a:ext>
            </a:extLst>
          </p:cNvPr>
          <p:cNvSpPr>
            <a:spLocks noGrp="1"/>
          </p:cNvSpPr>
          <p:nvPr/>
        </p:nvSpPr>
        <p:spPr>
          <a:xfrm>
            <a:off x="8993474" y="3790466"/>
            <a:ext cx="1444752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无法完成任务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DBE85C5D-89E5-47F9-B377-8AA319CD1B04}"/>
              </a:ext>
            </a:extLst>
          </p:cNvPr>
          <p:cNvSpPr>
            <a:spLocks noGrp="1"/>
          </p:cNvSpPr>
          <p:nvPr/>
        </p:nvSpPr>
        <p:spPr>
          <a:xfrm>
            <a:off x="4846320" y="4921758"/>
            <a:ext cx="2944368" cy="0"/>
          </a:xfrm>
          <a:prstGeom prst="line">
            <a:avLst/>
          </a:prstGeom>
          <a:noFill/>
          <a:ln w="25400">
            <a:solidFill>
              <a:srgbClr val="286B70"/>
            </a:solidFill>
            <a:prstDash val="solid"/>
            <a:tailEnd type="triangle"/>
          </a:ln>
        </p:spPr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8BF23A92-4FDF-4AFE-8C28-007A9B14C0EA}"/>
              </a:ext>
            </a:extLst>
          </p:cNvPr>
          <p:cNvSpPr>
            <a:spLocks noGrp="1"/>
          </p:cNvSpPr>
          <p:nvPr/>
        </p:nvSpPr>
        <p:spPr>
          <a:xfrm>
            <a:off x="7936992" y="4728554"/>
            <a:ext cx="1554480" cy="390579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028D582C-DCBE-4AF9-9070-7FC91F2B6A26}"/>
              </a:ext>
            </a:extLst>
          </p:cNvPr>
          <p:cNvSpPr>
            <a:spLocks noGrp="1"/>
          </p:cNvSpPr>
          <p:nvPr/>
        </p:nvSpPr>
        <p:spPr>
          <a:xfrm>
            <a:off x="7964424" y="4761211"/>
            <a:ext cx="1499616" cy="33049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作为 SFT 示范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F57E962D-9CC1-476B-A3EB-C707F290FF75}"/>
              </a:ext>
            </a:extLst>
          </p:cNvPr>
          <p:cNvSpPr>
            <a:spLocks noGrp="1"/>
          </p:cNvSpPr>
          <p:nvPr/>
        </p:nvSpPr>
        <p:spPr>
          <a:xfrm>
            <a:off x="9646920" y="4693158"/>
            <a:ext cx="2011680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保留验证证据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E93AC5C9-A728-4B7F-BA84-2EB569028536}"/>
              </a:ext>
            </a:extLst>
          </p:cNvPr>
          <p:cNvSpPr>
            <a:spLocks noGrp="1"/>
          </p:cNvSpPr>
          <p:nvPr/>
        </p:nvSpPr>
        <p:spPr>
          <a:xfrm>
            <a:off x="713232" y="5525776"/>
            <a:ext cx="9464040" cy="495548"/>
          </a:xfrm>
          <a:prstGeom prst="rect">
            <a:avLst/>
          </a:prstGeom>
          <a:solidFill>
            <a:srgbClr val="F0E8DE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956BA44C-DB4A-46EC-8AC8-906E52FA71C9}"/>
              </a:ext>
            </a:extLst>
          </p:cNvPr>
          <p:cNvSpPr>
            <a:spLocks noGrp="1"/>
          </p:cNvSpPr>
          <p:nvPr/>
        </p:nvSpPr>
        <p:spPr>
          <a:xfrm>
            <a:off x="713232" y="5525776"/>
            <a:ext cx="50292" cy="495548"/>
          </a:xfrm>
          <a:prstGeom prst="rect">
            <a:avLst/>
          </a:prstGeom>
          <a:solidFill>
            <a:srgbClr val="A16635"/>
          </a:solidFill>
          <a:ln w="12700">
            <a:solidFill>
              <a:srgbClr val="A16635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A3635947-30EF-4112-B105-F47940C56833}"/>
              </a:ext>
            </a:extLst>
          </p:cNvPr>
          <p:cNvSpPr>
            <a:spLocks noGrp="1"/>
          </p:cNvSpPr>
          <p:nvPr/>
        </p:nvSpPr>
        <p:spPr>
          <a:xfrm>
            <a:off x="877824" y="5616980"/>
            <a:ext cx="9208008" cy="4632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用训练任务的测试筛选示范，另留一套独立任务检验训练效果。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74B9F918-AB5F-45B6-98C8-A0E3BD2E54E1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BA58DA2A-B818-18A9-29C1-B697728D5BCE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9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2" name="Text 27">
            <a:extLst>
              <a:ext uri="{FF2B5EF4-FFF2-40B4-BE49-F238E27FC236}">
                <a16:creationId xmlns:a16="http://schemas.microsoft.com/office/drawing/2014/main" id="{2261F5A4-3004-D3D7-CA88-FF8354247BF9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674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EE7CA5E-6D0D-4C89-8532-5D793335B007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79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90" b="1" spc="35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rPr>
              <a:t>02  算法</a:t>
            </a:r>
            <a:endParaRPr sz="79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E8C24CF-409D-4C7E-8607-B8B51945B2D9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蒸馏：让学生学习教师提供的指导</a:t>
            </a:r>
            <a:endParaRPr sz="228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3CBC00B-ED20-4A67-BD6E-DEEA5C31F495}"/>
              </a:ext>
            </a:extLst>
          </p:cNvPr>
          <p:cNvSpPr>
            <a:spLocks noGrp="1"/>
          </p:cNvSpPr>
          <p:nvPr/>
        </p:nvSpPr>
        <p:spPr>
          <a:xfrm>
            <a:off x="1251784" y="1588770"/>
            <a:ext cx="2917170" cy="457200"/>
          </a:xfrm>
          <a:prstGeom prst="rect">
            <a:avLst/>
          </a:prstGeom>
          <a:solidFill>
            <a:srgbClr val="A16635"/>
          </a:solidFill>
          <a:ln w="2540">
            <a:solidFill>
              <a:srgbClr val="A16635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AC47F62-2948-4B1C-8A16-23A68DFAE78F}"/>
              </a:ext>
            </a:extLst>
          </p:cNvPr>
          <p:cNvSpPr>
            <a:spLocks noGrp="1"/>
          </p:cNvSpPr>
          <p:nvPr/>
        </p:nvSpPr>
        <p:spPr>
          <a:xfrm>
            <a:off x="1279216" y="1631676"/>
            <a:ext cx="2815408" cy="38686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教师提供指导</a:t>
            </a:r>
            <a:endParaRPr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37CB9ED-6BF1-4227-9B20-C7F557500F0C}"/>
              </a:ext>
            </a:extLst>
          </p:cNvPr>
          <p:cNvSpPr>
            <a:spLocks noGrp="1"/>
          </p:cNvSpPr>
          <p:nvPr/>
        </p:nvSpPr>
        <p:spPr>
          <a:xfrm>
            <a:off x="1251784" y="2345435"/>
            <a:ext cx="44348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指导可以是完整示范，也可以是预测分布</a:t>
            </a:r>
            <a:endParaRPr sz="16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03C2675-992F-4E3C-BF98-944F94E27600}"/>
              </a:ext>
            </a:extLst>
          </p:cNvPr>
          <p:cNvSpPr>
            <a:spLocks noGrp="1"/>
          </p:cNvSpPr>
          <p:nvPr/>
        </p:nvSpPr>
        <p:spPr>
          <a:xfrm>
            <a:off x="1343224" y="2903219"/>
            <a:ext cx="292608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sz="16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EBAC390-4EB1-4894-B2B0-DFE7E105AEFA}"/>
              </a:ext>
            </a:extLst>
          </p:cNvPr>
          <p:cNvSpPr>
            <a:spLocks noGrp="1"/>
          </p:cNvSpPr>
          <p:nvPr/>
        </p:nvSpPr>
        <p:spPr>
          <a:xfrm>
            <a:off x="1763848" y="2875787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生成回答或完整任务轨迹</a:t>
            </a:r>
            <a:endParaRPr sz="16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68EC58E-A4E2-439C-9483-D95871029616}"/>
              </a:ext>
            </a:extLst>
          </p:cNvPr>
          <p:cNvSpPr>
            <a:spLocks noGrp="1"/>
          </p:cNvSpPr>
          <p:nvPr/>
        </p:nvSpPr>
        <p:spPr>
          <a:xfrm>
            <a:off x="1343224" y="3378707"/>
            <a:ext cx="292608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sz="16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B25237C-3790-4646-93E7-F2342EC3ACA0}"/>
              </a:ext>
            </a:extLst>
          </p:cNvPr>
          <p:cNvSpPr>
            <a:spLocks noGrp="1"/>
          </p:cNvSpPr>
          <p:nvPr/>
        </p:nvSpPr>
        <p:spPr>
          <a:xfrm>
            <a:off x="1763848" y="3351275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用测试和规则筛选示范</a:t>
            </a:r>
            <a:endParaRPr sz="16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E7B0F45-A1AD-418F-AA94-F6AACF25DD9B}"/>
              </a:ext>
            </a:extLst>
          </p:cNvPr>
          <p:cNvSpPr>
            <a:spLocks noGrp="1"/>
          </p:cNvSpPr>
          <p:nvPr/>
        </p:nvSpPr>
        <p:spPr>
          <a:xfrm>
            <a:off x="1343224" y="3854195"/>
            <a:ext cx="292608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9B4F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9B4F4A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sz="16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928E2E2A-92FE-4CCF-8AB4-F1DB809D5B4A}"/>
              </a:ext>
            </a:extLst>
          </p:cNvPr>
          <p:cNvSpPr>
            <a:spLocks noGrp="1"/>
          </p:cNvSpPr>
          <p:nvPr/>
        </p:nvSpPr>
        <p:spPr>
          <a:xfrm>
            <a:off x="1763848" y="3826763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保留有用的工具与修正过程</a:t>
            </a:r>
            <a:endParaRPr sz="16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27EE0CE-E904-4370-81CD-3E070AAB2723}"/>
              </a:ext>
            </a:extLst>
          </p:cNvPr>
          <p:cNvSpPr>
            <a:spLocks noGrp="1"/>
          </p:cNvSpPr>
          <p:nvPr/>
        </p:nvSpPr>
        <p:spPr>
          <a:xfrm>
            <a:off x="1343224" y="4329683"/>
            <a:ext cx="292608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9B4F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9B4F4A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sz="16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23632CA1-22C9-4765-8E95-7F7D93DBCDCF}"/>
              </a:ext>
            </a:extLst>
          </p:cNvPr>
          <p:cNvSpPr>
            <a:spLocks noGrp="1"/>
          </p:cNvSpPr>
          <p:nvPr/>
        </p:nvSpPr>
        <p:spPr>
          <a:xfrm>
            <a:off x="1763848" y="4302251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有条件时提供 token 概率分布</a:t>
            </a:r>
            <a:endParaRPr sz="160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65B0781B-0C2F-4977-A7E3-C3A81A44F687}"/>
              </a:ext>
            </a:extLst>
          </p:cNvPr>
          <p:cNvSpPr>
            <a:spLocks noGrp="1"/>
          </p:cNvSpPr>
          <p:nvPr/>
        </p:nvSpPr>
        <p:spPr>
          <a:xfrm flipV="1">
            <a:off x="5205046" y="3623101"/>
            <a:ext cx="1194810" cy="2494"/>
          </a:xfrm>
          <a:prstGeom prst="line">
            <a:avLst/>
          </a:prstGeom>
          <a:noFill/>
          <a:ln w="21590">
            <a:solidFill>
              <a:srgbClr val="A16635"/>
            </a:solidFill>
            <a:prstDash val="solid"/>
            <a:tailEnd type="triangle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42A3EC58-BE55-44F6-811F-E12C28177151}"/>
              </a:ext>
            </a:extLst>
          </p:cNvPr>
          <p:cNvSpPr>
            <a:spLocks noGrp="1"/>
          </p:cNvSpPr>
          <p:nvPr/>
        </p:nvSpPr>
        <p:spPr>
          <a:xfrm>
            <a:off x="5205046" y="3278123"/>
            <a:ext cx="1158234" cy="18288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60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rPr>
              <a:t>指导学生</a:t>
            </a:r>
            <a:endParaRPr sz="16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F1D41E8C-1693-43A5-991D-887D20F92500}"/>
              </a:ext>
            </a:extLst>
          </p:cNvPr>
          <p:cNvSpPr>
            <a:spLocks noGrp="1"/>
          </p:cNvSpPr>
          <p:nvPr/>
        </p:nvSpPr>
        <p:spPr>
          <a:xfrm>
            <a:off x="6646744" y="1588770"/>
            <a:ext cx="2917170" cy="457200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A85AAE7-54B6-496F-AEA1-1952DC6398DC}"/>
              </a:ext>
            </a:extLst>
          </p:cNvPr>
          <p:cNvSpPr>
            <a:spLocks noGrp="1"/>
          </p:cNvSpPr>
          <p:nvPr/>
        </p:nvSpPr>
        <p:spPr>
          <a:xfrm>
            <a:off x="6674176" y="1631676"/>
            <a:ext cx="2815408" cy="38686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学生学习与检验</a:t>
            </a:r>
            <a:endParaRPr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91037E7-ACF5-49E4-8B91-A4F10B6DD24F}"/>
              </a:ext>
            </a:extLst>
          </p:cNvPr>
          <p:cNvSpPr>
            <a:spLocks noGrp="1"/>
          </p:cNvSpPr>
          <p:nvPr/>
        </p:nvSpPr>
        <p:spPr>
          <a:xfrm>
            <a:off x="6646744" y="2345435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根据指导形式，选择学习方式</a:t>
            </a:r>
            <a:endParaRPr sz="160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6201F26E-1018-4EAC-9A28-918B1FB3DE22}"/>
              </a:ext>
            </a:extLst>
          </p:cNvPr>
          <p:cNvSpPr>
            <a:spLocks noGrp="1"/>
          </p:cNvSpPr>
          <p:nvPr/>
        </p:nvSpPr>
        <p:spPr>
          <a:xfrm>
            <a:off x="6738184" y="2903219"/>
            <a:ext cx="310896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sz="160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6CCF71C3-080C-4AF1-81B8-3D142B7AD80F}"/>
              </a:ext>
            </a:extLst>
          </p:cNvPr>
          <p:cNvSpPr>
            <a:spLocks noGrp="1"/>
          </p:cNvSpPr>
          <p:nvPr/>
        </p:nvSpPr>
        <p:spPr>
          <a:xfrm>
            <a:off x="7177096" y="2875787"/>
            <a:ext cx="37947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SFT：模仿筛选后的教师示范</a:t>
            </a:r>
            <a:endParaRPr sz="16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6D670B23-4BAD-4B9D-9B15-B1D176D1EFF8}"/>
              </a:ext>
            </a:extLst>
          </p:cNvPr>
          <p:cNvSpPr>
            <a:spLocks noGrp="1"/>
          </p:cNvSpPr>
          <p:nvPr/>
        </p:nvSpPr>
        <p:spPr>
          <a:xfrm>
            <a:off x="6738184" y="3378707"/>
            <a:ext cx="310896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sz="16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E714B50-746B-4787-8798-807F74FBEB9E}"/>
              </a:ext>
            </a:extLst>
          </p:cNvPr>
          <p:cNvSpPr>
            <a:spLocks noGrp="1"/>
          </p:cNvSpPr>
          <p:nvPr/>
        </p:nvSpPr>
        <p:spPr>
          <a:xfrm>
            <a:off x="7177096" y="3351275"/>
            <a:ext cx="37947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分布匹配：学习教师的预测倾向</a:t>
            </a:r>
            <a:endParaRPr sz="160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42B3E06B-074B-4CFB-B4C1-343D75CE17D2}"/>
              </a:ext>
            </a:extLst>
          </p:cNvPr>
          <p:cNvSpPr>
            <a:spLocks noGrp="1"/>
          </p:cNvSpPr>
          <p:nvPr/>
        </p:nvSpPr>
        <p:spPr>
          <a:xfrm>
            <a:off x="6738184" y="3854195"/>
            <a:ext cx="310896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sz="16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A4A472E-2C36-4EC2-BDB3-F9C31875099A}"/>
              </a:ext>
            </a:extLst>
          </p:cNvPr>
          <p:cNvSpPr>
            <a:spLocks noGrp="1"/>
          </p:cNvSpPr>
          <p:nvPr/>
        </p:nvSpPr>
        <p:spPr>
          <a:xfrm>
            <a:off x="7177096" y="3826763"/>
            <a:ext cx="37947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在新任务上检验学生的能力</a:t>
            </a:r>
            <a:endParaRPr sz="16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1B9A09A0-52AC-4885-81F8-D7E54E75DD7C}"/>
              </a:ext>
            </a:extLst>
          </p:cNvPr>
          <p:cNvSpPr>
            <a:spLocks noGrp="1"/>
          </p:cNvSpPr>
          <p:nvPr/>
        </p:nvSpPr>
        <p:spPr>
          <a:xfrm>
            <a:off x="6738184" y="4329683"/>
            <a:ext cx="310896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sz="160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97B0D2E5-EDDA-4B6A-B27F-9F7EC2BE4A88}"/>
              </a:ext>
            </a:extLst>
          </p:cNvPr>
          <p:cNvSpPr>
            <a:spLocks noGrp="1"/>
          </p:cNvSpPr>
          <p:nvPr/>
        </p:nvSpPr>
        <p:spPr>
          <a:xfrm>
            <a:off x="7177096" y="4302251"/>
            <a:ext cx="37947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比较训练开销与实际部署成本</a:t>
            </a:r>
            <a:endParaRPr sz="1600"/>
          </a:p>
        </p:txBody>
      </p:sp>
      <p:sp>
        <p:nvSpPr>
          <p:cNvPr id="32" name="Slide Number Placeholder 0">
            <a:extLst>
              <a:ext uri="{FF2B5EF4-FFF2-40B4-BE49-F238E27FC236}">
                <a16:creationId xmlns:a16="http://schemas.microsoft.com/office/drawing/2014/main" id="{261206F0-3F7D-40BE-8ECC-F9CDC693D83E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>
              <a:buNone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388657AE-30A1-5A7A-6A7F-315D84436430}" type="slidenum">
              <a: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rPr>
              <a:t>10</a:t>
            </a:fld>
            <a:endParaRPr/>
          </a:p>
        </p:txBody>
      </p:sp>
      <p:sp>
        <p:nvSpPr>
          <p:cNvPr id="33" name="Text 27">
            <a:extLst>
              <a:ext uri="{FF2B5EF4-FFF2-40B4-BE49-F238E27FC236}">
                <a16:creationId xmlns:a16="http://schemas.microsoft.com/office/drawing/2014/main" id="{5541EFB0-B4B5-FC54-67EE-F7D7381253B8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Peking University MELON </a:t>
            </a:r>
            <a:r>
              <a:rPr sz="650">
                <a:solidFill>
                  <a:srgbClr val="8B867F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 Foundation Models: Theory and Applications </a:t>
            </a:r>
            <a:r>
              <a:rPr sz="650">
                <a:solidFill>
                  <a:srgbClr val="8B867F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 Week 1 / Talk 2</a:t>
            </a:r>
            <a:endParaRPr sz="650"/>
          </a:p>
        </p:txBody>
      </p:sp>
      <p:sp>
        <p:nvSpPr>
          <p:cNvPr id="31" name="Shape 26">
            <a:extLst>
              <a:ext uri="{FF2B5EF4-FFF2-40B4-BE49-F238E27FC236}">
                <a16:creationId xmlns:a16="http://schemas.microsoft.com/office/drawing/2014/main" id="{CF7D4D7E-E75C-13DC-3378-2656981354B1}"/>
              </a:ext>
            </a:extLst>
          </p:cNvPr>
          <p:cNvSpPr>
            <a:spLocks noGrp="1"/>
          </p:cNvSpPr>
          <p:nvPr/>
        </p:nvSpPr>
        <p:spPr>
          <a:xfrm>
            <a:off x="749807" y="5007862"/>
            <a:ext cx="10474509" cy="1038396"/>
          </a:xfrm>
          <a:prstGeom prst="rect">
            <a:avLst/>
          </a:prstGeom>
          <a:solidFill>
            <a:srgbClr val="F0E9DF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34" name="Shape 27">
            <a:extLst>
              <a:ext uri="{FF2B5EF4-FFF2-40B4-BE49-F238E27FC236}">
                <a16:creationId xmlns:a16="http://schemas.microsoft.com/office/drawing/2014/main" id="{5EF895F9-CAD2-3B9D-9D9B-927D1C5E0699}"/>
              </a:ext>
            </a:extLst>
          </p:cNvPr>
          <p:cNvSpPr>
            <a:spLocks noGrp="1"/>
          </p:cNvSpPr>
          <p:nvPr/>
        </p:nvSpPr>
        <p:spPr>
          <a:xfrm>
            <a:off x="749807" y="5007862"/>
            <a:ext cx="45719" cy="1038396"/>
          </a:xfrm>
          <a:prstGeom prst="rect">
            <a:avLst/>
          </a:prstGeom>
          <a:solidFill>
            <a:srgbClr val="A16635"/>
          </a:solidFill>
          <a:ln w="12700">
            <a:solidFill>
              <a:srgbClr val="A16635"/>
            </a:solidFill>
            <a:prstDash val="solid"/>
          </a:ln>
        </p:spPr>
      </p:sp>
      <p:sp>
        <p:nvSpPr>
          <p:cNvPr id="35" name="Text 28">
            <a:extLst>
              <a:ext uri="{FF2B5EF4-FFF2-40B4-BE49-F238E27FC236}">
                <a16:creationId xmlns:a16="http://schemas.microsoft.com/office/drawing/2014/main" id="{81229419-2A78-94B6-BDD6-06DBB2839CD3}"/>
              </a:ext>
            </a:extLst>
          </p:cNvPr>
          <p:cNvSpPr>
            <a:spLocks noGrp="1"/>
          </p:cNvSpPr>
          <p:nvPr/>
        </p:nvSpPr>
        <p:spPr>
          <a:xfrm>
            <a:off x="857749" y="4980430"/>
            <a:ext cx="10304344" cy="10126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学生实际运行时会犯教师很少犯的错误，仅学习教师的成功路径，可能无法覆盖这些情况。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  <a:cs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en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On-policy distillation</a:t>
            </a:r>
            <a:r>
              <a:rPr kumimoji="0" lang="zh-CN" altLang="en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：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学生先自己尝试；教师读取学生的实际过程，提供下一步的预测信息；学生据此更新，再用更新后的模型继续尝试。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153837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962CA35-837C-4D47-9D23-0F44BFF40F9F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79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90" b="1" spc="35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rPr>
              <a:t>02  算法</a:t>
            </a:r>
            <a:endParaRPr sz="79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A5BFA7B-D2AE-4577-8DA6-9CE6E6614C24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DPO：从候选比较中学习更合适的回答</a:t>
            </a:r>
            <a:endParaRPr sz="228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BB3DF8D-69FF-4DF1-BFCB-728BB505CB9B}"/>
              </a:ext>
            </a:extLst>
          </p:cNvPr>
          <p:cNvSpPr>
            <a:spLocks noGrp="1"/>
          </p:cNvSpPr>
          <p:nvPr/>
        </p:nvSpPr>
        <p:spPr>
          <a:xfrm>
            <a:off x="658368" y="1444752"/>
            <a:ext cx="1033272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85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5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偏好对：针对同一任务，标出较优回答 chosen 和较差回答 rejected。</a:t>
            </a:r>
            <a:endParaRPr sz="185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5628B44-02AC-494D-BCB9-136DD6AC9D7D}"/>
              </a:ext>
            </a:extLst>
          </p:cNvPr>
          <p:cNvSpPr>
            <a:spLocks noGrp="1"/>
          </p:cNvSpPr>
          <p:nvPr/>
        </p:nvSpPr>
        <p:spPr>
          <a:xfrm>
            <a:off x="786384" y="2121408"/>
            <a:ext cx="214884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环节</a:t>
            </a:r>
            <a:endParaRPr sz="16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0F5CFDF-3583-4FCE-8903-C2BBCAA405B6}"/>
              </a:ext>
            </a:extLst>
          </p:cNvPr>
          <p:cNvSpPr>
            <a:spLocks noGrp="1"/>
          </p:cNvSpPr>
          <p:nvPr/>
        </p:nvSpPr>
        <p:spPr>
          <a:xfrm>
            <a:off x="3310128" y="2121408"/>
            <a:ext cx="283464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核心内容</a:t>
            </a:r>
            <a:endParaRPr sz="16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6C076CA-75AE-431A-9389-28FB6F5E77C4}"/>
              </a:ext>
            </a:extLst>
          </p:cNvPr>
          <p:cNvSpPr>
            <a:spLocks noGrp="1"/>
          </p:cNvSpPr>
          <p:nvPr/>
        </p:nvSpPr>
        <p:spPr>
          <a:xfrm>
            <a:off x="6967728" y="2121408"/>
            <a:ext cx="32461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需要注意</a:t>
            </a:r>
            <a:endParaRPr sz="160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14F6FAB-0418-4CAA-901C-97285C7649C6}"/>
              </a:ext>
            </a:extLst>
          </p:cNvPr>
          <p:cNvSpPr>
            <a:spLocks noGrp="1"/>
          </p:cNvSpPr>
          <p:nvPr/>
        </p:nvSpPr>
        <p:spPr>
          <a:xfrm>
            <a:off x="749808" y="2514600"/>
            <a:ext cx="10012680" cy="612648"/>
          </a:xfrm>
          <a:prstGeom prst="roundRect">
            <a:avLst/>
          </a:prstGeom>
          <a:solidFill>
            <a:srgbClr val="E5EEEE"/>
          </a:solidFill>
          <a:ln w="6350">
            <a:solidFill>
              <a:srgbClr val="D6CEC4"/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1556935-E0E3-43FB-9C7E-2778DB170545}"/>
              </a:ext>
            </a:extLst>
          </p:cNvPr>
          <p:cNvSpPr>
            <a:spLocks noGrp="1"/>
          </p:cNvSpPr>
          <p:nvPr/>
        </p:nvSpPr>
        <p:spPr>
          <a:xfrm>
            <a:off x="932688" y="2624328"/>
            <a:ext cx="21488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rPr>
              <a:t>输入偏好对</a:t>
            </a:r>
            <a:endParaRPr sz="16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58A2C1B-0F50-4491-BFE3-4DA09B3EB1D5}"/>
              </a:ext>
            </a:extLst>
          </p:cNvPr>
          <p:cNvSpPr>
            <a:spLocks noGrp="1"/>
          </p:cNvSpPr>
          <p:nvPr/>
        </p:nvSpPr>
        <p:spPr>
          <a:xfrm>
            <a:off x="3310128" y="262432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同一任务的较优与较差回答</a:t>
            </a:r>
            <a:endParaRPr sz="16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AA1DBA8-3C74-4C5B-9505-CBC356E7AC07}"/>
              </a:ext>
            </a:extLst>
          </p:cNvPr>
          <p:cNvSpPr>
            <a:spLocks noGrp="1"/>
          </p:cNvSpPr>
          <p:nvPr/>
        </p:nvSpPr>
        <p:spPr>
          <a:xfrm>
            <a:off x="6967728" y="262432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比较依据需要一致</a:t>
            </a:r>
            <a:endParaRPr sz="160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49BE35E7-4654-4220-8E7B-2CE9A6F1830C}"/>
              </a:ext>
            </a:extLst>
          </p:cNvPr>
          <p:cNvSpPr>
            <a:spLocks noGrp="1"/>
          </p:cNvSpPr>
          <p:nvPr/>
        </p:nvSpPr>
        <p:spPr>
          <a:xfrm>
            <a:off x="749808" y="3337560"/>
            <a:ext cx="10012680" cy="612648"/>
          </a:xfrm>
          <a:prstGeom prst="roundRect">
            <a:avLst/>
          </a:prstGeom>
          <a:solidFill>
            <a:srgbClr val="F2E9DF"/>
          </a:solidFill>
          <a:ln w="6350">
            <a:solidFill>
              <a:srgbClr val="D6CEC4"/>
            </a:solidFill>
            <a:prstDash val="solid"/>
          </a:ln>
        </p:spPr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59A87C7-9713-4343-B348-63B349AB37E3}"/>
              </a:ext>
            </a:extLst>
          </p:cNvPr>
          <p:cNvSpPr>
            <a:spLocks noGrp="1"/>
          </p:cNvSpPr>
          <p:nvPr/>
        </p:nvSpPr>
        <p:spPr>
          <a:xfrm>
            <a:off x="932688" y="3447288"/>
            <a:ext cx="21488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rPr>
              <a:t>更新模型</a:t>
            </a:r>
            <a:endParaRPr sz="16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CE6F139-8F27-431E-AD76-DC1A9F2B2020}"/>
              </a:ext>
            </a:extLst>
          </p:cNvPr>
          <p:cNvSpPr>
            <a:spLocks noGrp="1"/>
          </p:cNvSpPr>
          <p:nvPr/>
        </p:nvSpPr>
        <p:spPr>
          <a:xfrm>
            <a:off x="3310128" y="344728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提高较优回答的相对倾向</a:t>
            </a:r>
            <a:endParaRPr sz="16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1D3679B-87F8-4002-9262-F134DA5BF5E3}"/>
              </a:ext>
            </a:extLst>
          </p:cNvPr>
          <p:cNvSpPr>
            <a:spLocks noGrp="1"/>
          </p:cNvSpPr>
          <p:nvPr/>
        </p:nvSpPr>
        <p:spPr>
          <a:xfrm>
            <a:off x="6967728" y="3524504"/>
            <a:ext cx="352958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5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通过与参考模型的相对偏好损失更新参数；</a:t>
            </a:r>
            <a:endParaRPr sz="160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B9F892D4-CDD6-4710-A5A5-93EAE2F0D5A2}"/>
              </a:ext>
            </a:extLst>
          </p:cNvPr>
          <p:cNvSpPr>
            <a:spLocks noGrp="1"/>
          </p:cNvSpPr>
          <p:nvPr/>
        </p:nvSpPr>
        <p:spPr>
          <a:xfrm>
            <a:off x="749808" y="4160520"/>
            <a:ext cx="10012680" cy="612648"/>
          </a:xfrm>
          <a:prstGeom prst="roundRect">
            <a:avLst/>
          </a:prstGeom>
          <a:solidFill>
            <a:srgbClr val="EEE5E7"/>
          </a:solidFill>
          <a:ln w="6350">
            <a:solidFill>
              <a:srgbClr val="D6CEC4"/>
            </a:solidFill>
            <a:prstDash val="solid"/>
          </a:ln>
        </p:spPr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7115011D-719A-4E32-8C67-870226BA82B3}"/>
              </a:ext>
            </a:extLst>
          </p:cNvPr>
          <p:cNvSpPr>
            <a:spLocks noGrp="1"/>
          </p:cNvSpPr>
          <p:nvPr/>
        </p:nvSpPr>
        <p:spPr>
          <a:xfrm>
            <a:off x="932688" y="4270248"/>
            <a:ext cx="21488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rPr>
              <a:t>适用范围</a:t>
            </a:r>
            <a:endParaRPr sz="16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EB4F003F-FE45-46C4-AFAC-ADFC3CA7EF3B}"/>
              </a:ext>
            </a:extLst>
          </p:cNvPr>
          <p:cNvSpPr>
            <a:spLocks noGrp="1"/>
          </p:cNvSpPr>
          <p:nvPr/>
        </p:nvSpPr>
        <p:spPr>
          <a:xfrm>
            <a:off x="3310128" y="427024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标准离线 DPO 使用已有数据</a:t>
            </a:r>
            <a:endParaRPr sz="16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B8DF84E8-9EE8-414E-B210-72B4EFE3FFAF}"/>
              </a:ext>
            </a:extLst>
          </p:cNvPr>
          <p:cNvSpPr>
            <a:spLocks noGrp="1"/>
          </p:cNvSpPr>
          <p:nvPr/>
        </p:nvSpPr>
        <p:spPr>
          <a:xfrm>
            <a:off x="6967728" y="4270248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效果受偏好数据覆盖限制</a:t>
            </a:r>
            <a:endParaRPr sz="160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34514A16-169C-44BD-8CBF-37960AB20B44}"/>
              </a:ext>
            </a:extLst>
          </p:cNvPr>
          <p:cNvSpPr>
            <a:spLocks noGrp="1"/>
          </p:cNvSpPr>
          <p:nvPr/>
        </p:nvSpPr>
        <p:spPr>
          <a:xfrm>
            <a:off x="749808" y="5285232"/>
            <a:ext cx="10332720" cy="655390"/>
          </a:xfrm>
          <a:prstGeom prst="rect">
            <a:avLst/>
          </a:prstGeom>
          <a:solidFill>
            <a:srgbClr val="F0E9DF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6F21DD0D-29CB-4A55-B769-D93F19D0F00E}"/>
              </a:ext>
            </a:extLst>
          </p:cNvPr>
          <p:cNvSpPr>
            <a:spLocks noGrp="1"/>
          </p:cNvSpPr>
          <p:nvPr/>
        </p:nvSpPr>
        <p:spPr>
          <a:xfrm>
            <a:off x="749807" y="5285232"/>
            <a:ext cx="53867" cy="655390"/>
          </a:xfrm>
          <a:prstGeom prst="rect">
            <a:avLst/>
          </a:prstGeom>
          <a:solidFill>
            <a:srgbClr val="A16635"/>
          </a:solidFill>
          <a:ln w="12700">
            <a:solidFill>
              <a:srgbClr val="A16635"/>
            </a:solidFill>
            <a:prstDash val="solid"/>
          </a:ln>
        </p:spPr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8AF88FFC-7D62-44F2-8537-44888754D9D4}"/>
              </a:ext>
            </a:extLst>
          </p:cNvPr>
          <p:cNvSpPr>
            <a:spLocks noGrp="1"/>
          </p:cNvSpPr>
          <p:nvPr/>
        </p:nvSpPr>
        <p:spPr>
          <a:xfrm>
            <a:off x="886924" y="5453888"/>
            <a:ext cx="10058487" cy="61264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偏好可直接用于 DPO，也可先训练奖励模型，再用 RL 学习</a:t>
            </a:r>
            <a:r>
              <a:rPr lang="zh-CN" altLang="en-US" sz="1725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；标准离线 </a:t>
            </a:r>
            <a:r>
              <a:rPr lang="en" sz="1725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DPO </a:t>
            </a:r>
            <a:r>
              <a:rPr lang="zh-CN" altLang="en-US" sz="1725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直接利用偏好对训练模型。</a:t>
            </a:r>
            <a:endParaRPr lang="en-US" altLang="zh-CN" sz="1725" b="0">
              <a:solidFill>
                <a:srgbClr val="25282B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81445EA-0586-410B-8C51-63D1E1777712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>
              <a:buNone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DB7BEEEC-A170-5376-2B6E-CB54687B0CB1}" type="slidenum">
              <a: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rPr>
              <a:t>11</a:t>
            </a:fld>
            <a:endParaRPr/>
          </a:p>
        </p:txBody>
      </p:sp>
      <p:sp>
        <p:nvSpPr>
          <p:cNvPr id="24" name="Text 27">
            <a:extLst>
              <a:ext uri="{FF2B5EF4-FFF2-40B4-BE49-F238E27FC236}">
                <a16:creationId xmlns:a16="http://schemas.microsoft.com/office/drawing/2014/main" id="{C24D2A2F-CB7E-1037-CCFF-CCF684F9EF4F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Peking University MELON </a:t>
            </a:r>
            <a:r>
              <a:rPr sz="650">
                <a:solidFill>
                  <a:srgbClr val="8B867F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 Foundation Models: Theory and Applications </a:t>
            </a:r>
            <a:r>
              <a:rPr sz="650">
                <a:solidFill>
                  <a:srgbClr val="8B867F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 Week 1 / Talk 2</a:t>
            </a:r>
            <a:endParaRPr sz="650"/>
          </a:p>
        </p:txBody>
      </p:sp>
    </p:spTree>
    <p:extLst>
      <p:ext uri="{BB962C8B-B14F-4D97-AF65-F5344CB8AC3E}">
        <p14:creationId xmlns:p14="http://schemas.microsoft.com/office/powerpoint/2010/main" val="621115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3BE9F5F-14D1-4C09-A56F-CA16EF8C7B2C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02  算法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013083F-02BC-4A54-BC6C-8CBDB3420E48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在线 RL：模型尝试任务，再根据奖励更新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344E4BF-7A75-47FC-A8EE-FAECF67415D1}"/>
              </a:ext>
            </a:extLst>
          </p:cNvPr>
          <p:cNvSpPr>
            <a:spLocks noGrp="1"/>
          </p:cNvSpPr>
          <p:nvPr/>
        </p:nvSpPr>
        <p:spPr>
          <a:xfrm>
            <a:off x="676656" y="1591056"/>
            <a:ext cx="365760" cy="237744"/>
          </a:xfrm>
          <a:prstGeom prst="rect">
            <a:avLst/>
          </a:prstGeom>
          <a:solidFill>
            <a:srgbClr val="686760"/>
          </a:solidFill>
          <a:ln w="2540">
            <a:solidFill>
              <a:srgbClr val="686760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D745F43-C9FB-4FE9-AA1F-B8F744D15EA4}"/>
              </a:ext>
            </a:extLst>
          </p:cNvPr>
          <p:cNvSpPr>
            <a:spLocks noGrp="1"/>
          </p:cNvSpPr>
          <p:nvPr/>
        </p:nvSpPr>
        <p:spPr>
          <a:xfrm>
            <a:off x="704088" y="1600200"/>
            <a:ext cx="310896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83361FB-E737-49CD-A699-80C8A39A42CF}"/>
              </a:ext>
            </a:extLst>
          </p:cNvPr>
          <p:cNvSpPr>
            <a:spLocks noGrp="1"/>
          </p:cNvSpPr>
          <p:nvPr/>
        </p:nvSpPr>
        <p:spPr>
          <a:xfrm>
            <a:off x="676656" y="1947672"/>
            <a:ext cx="1719072" cy="1609344"/>
          </a:xfrm>
          <a:prstGeom prst="rect">
            <a:avLst/>
          </a:prstGeom>
          <a:solidFill>
            <a:srgbClr val="EEEAE3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C9987B6-AC52-49C5-8F61-1975217920B2}"/>
              </a:ext>
            </a:extLst>
          </p:cNvPr>
          <p:cNvSpPr>
            <a:spLocks noGrp="1"/>
          </p:cNvSpPr>
          <p:nvPr/>
        </p:nvSpPr>
        <p:spPr>
          <a:xfrm>
            <a:off x="804672" y="2084832"/>
            <a:ext cx="0" cy="237744"/>
          </a:xfrm>
          <a:prstGeom prst="line">
            <a:avLst/>
          </a:prstGeom>
          <a:noFill/>
          <a:ln w="27940">
            <a:solidFill>
              <a:srgbClr val="686760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3E5ACB2-FA35-406A-B8F2-12D710E9D8E9}"/>
              </a:ext>
            </a:extLst>
          </p:cNvPr>
          <p:cNvSpPr>
            <a:spLocks noGrp="1"/>
          </p:cNvSpPr>
          <p:nvPr/>
        </p:nvSpPr>
        <p:spPr>
          <a:xfrm>
            <a:off x="914400" y="2084832"/>
            <a:ext cx="1353312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生成动作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76E1139-9383-430A-9749-E999D5F4355B}"/>
              </a:ext>
            </a:extLst>
          </p:cNvPr>
          <p:cNvSpPr>
            <a:spLocks noGrp="1"/>
          </p:cNvSpPr>
          <p:nvPr/>
        </p:nvSpPr>
        <p:spPr>
          <a:xfrm>
            <a:off x="914400" y="2606743"/>
            <a:ext cx="1353312" cy="9692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回答或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调用工具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F47EDDEF-442B-4387-A1E8-7468C3B00E14}"/>
              </a:ext>
            </a:extLst>
          </p:cNvPr>
          <p:cNvSpPr>
            <a:spLocks noGrp="1"/>
          </p:cNvSpPr>
          <p:nvPr/>
        </p:nvSpPr>
        <p:spPr>
          <a:xfrm>
            <a:off x="2432304" y="2871919"/>
            <a:ext cx="301752" cy="0"/>
          </a:xfrm>
          <a:prstGeom prst="line">
            <a:avLst/>
          </a:prstGeom>
          <a:noFill/>
          <a:ln w="1524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678D30D-CA8F-411E-A950-1411A4C74E90}"/>
              </a:ext>
            </a:extLst>
          </p:cNvPr>
          <p:cNvSpPr>
            <a:spLocks noGrp="1"/>
          </p:cNvSpPr>
          <p:nvPr/>
        </p:nvSpPr>
        <p:spPr>
          <a:xfrm>
            <a:off x="2779776" y="1591056"/>
            <a:ext cx="365760" cy="237744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1170E99-C030-4445-AF04-7F51F0E3218D}"/>
              </a:ext>
            </a:extLst>
          </p:cNvPr>
          <p:cNvSpPr>
            <a:spLocks noGrp="1"/>
          </p:cNvSpPr>
          <p:nvPr/>
        </p:nvSpPr>
        <p:spPr>
          <a:xfrm>
            <a:off x="2807208" y="1600200"/>
            <a:ext cx="310896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FD863FCF-6E15-46D5-B2D5-F874B9A24E56}"/>
              </a:ext>
            </a:extLst>
          </p:cNvPr>
          <p:cNvSpPr>
            <a:spLocks noGrp="1"/>
          </p:cNvSpPr>
          <p:nvPr/>
        </p:nvSpPr>
        <p:spPr>
          <a:xfrm>
            <a:off x="2779776" y="1947672"/>
            <a:ext cx="1719072" cy="1609344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A16F8107-4751-4277-B7EE-60B49D4E9651}"/>
              </a:ext>
            </a:extLst>
          </p:cNvPr>
          <p:cNvSpPr>
            <a:spLocks noGrp="1"/>
          </p:cNvSpPr>
          <p:nvPr/>
        </p:nvSpPr>
        <p:spPr>
          <a:xfrm>
            <a:off x="2907792" y="2084832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B3A9B35C-4D96-4FA5-A84E-766F22D6C414}"/>
              </a:ext>
            </a:extLst>
          </p:cNvPr>
          <p:cNvSpPr>
            <a:spLocks noGrp="1"/>
          </p:cNvSpPr>
          <p:nvPr/>
        </p:nvSpPr>
        <p:spPr>
          <a:xfrm>
            <a:off x="3017520" y="2084832"/>
            <a:ext cx="1353312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环境执行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D853FA7-E140-4573-988F-08FAD51339F2}"/>
              </a:ext>
            </a:extLst>
          </p:cNvPr>
          <p:cNvSpPr>
            <a:spLocks noGrp="1"/>
          </p:cNvSpPr>
          <p:nvPr/>
        </p:nvSpPr>
        <p:spPr>
          <a:xfrm>
            <a:off x="3017520" y="2606743"/>
            <a:ext cx="1353312" cy="9692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修改文件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运行测试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0FECE1C1-A332-4397-9843-55D4B3603B63}"/>
              </a:ext>
            </a:extLst>
          </p:cNvPr>
          <p:cNvSpPr>
            <a:spLocks noGrp="1"/>
          </p:cNvSpPr>
          <p:nvPr/>
        </p:nvSpPr>
        <p:spPr>
          <a:xfrm>
            <a:off x="4535424" y="2871919"/>
            <a:ext cx="301752" cy="0"/>
          </a:xfrm>
          <a:prstGeom prst="line">
            <a:avLst/>
          </a:prstGeom>
          <a:noFill/>
          <a:ln w="1524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F0E5D42E-069B-41B2-82C9-E3E60EC74EE7}"/>
              </a:ext>
            </a:extLst>
          </p:cNvPr>
          <p:cNvSpPr>
            <a:spLocks noGrp="1"/>
          </p:cNvSpPr>
          <p:nvPr/>
        </p:nvSpPr>
        <p:spPr>
          <a:xfrm>
            <a:off x="4882896" y="1591056"/>
            <a:ext cx="365760" cy="237744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6655D63-6259-4DAE-AF91-B15CE33E0F92}"/>
              </a:ext>
            </a:extLst>
          </p:cNvPr>
          <p:cNvSpPr>
            <a:spLocks noGrp="1"/>
          </p:cNvSpPr>
          <p:nvPr/>
        </p:nvSpPr>
        <p:spPr>
          <a:xfrm>
            <a:off x="4910328" y="1600200"/>
            <a:ext cx="310896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6FAB099F-FEF8-4A58-BF21-A1719E9124FC}"/>
              </a:ext>
            </a:extLst>
          </p:cNvPr>
          <p:cNvSpPr>
            <a:spLocks noGrp="1"/>
          </p:cNvSpPr>
          <p:nvPr/>
        </p:nvSpPr>
        <p:spPr>
          <a:xfrm>
            <a:off x="4882896" y="1947672"/>
            <a:ext cx="1719072" cy="1609344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10E659A2-7320-4CA8-B551-A0322AEF2C93}"/>
              </a:ext>
            </a:extLst>
          </p:cNvPr>
          <p:cNvSpPr>
            <a:spLocks noGrp="1"/>
          </p:cNvSpPr>
          <p:nvPr/>
        </p:nvSpPr>
        <p:spPr>
          <a:xfrm>
            <a:off x="5010912" y="2084832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BE95DFB0-B81C-43F9-93CE-179CA36EA5E3}"/>
              </a:ext>
            </a:extLst>
          </p:cNvPr>
          <p:cNvSpPr>
            <a:spLocks noGrp="1"/>
          </p:cNvSpPr>
          <p:nvPr/>
        </p:nvSpPr>
        <p:spPr>
          <a:xfrm>
            <a:off x="5120640" y="2084832"/>
            <a:ext cx="1353312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接收反馈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A279DF4B-5312-43EE-9753-EC59FEEFEBE5}"/>
              </a:ext>
            </a:extLst>
          </p:cNvPr>
          <p:cNvSpPr>
            <a:spLocks noGrp="1"/>
          </p:cNvSpPr>
          <p:nvPr/>
        </p:nvSpPr>
        <p:spPr>
          <a:xfrm>
            <a:off x="5120640" y="2606743"/>
            <a:ext cx="1353312" cy="9692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查看日志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读取新状态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B9371F22-2439-4DE1-8015-6E5A0E792412}"/>
              </a:ext>
            </a:extLst>
          </p:cNvPr>
          <p:cNvSpPr>
            <a:spLocks noGrp="1"/>
          </p:cNvSpPr>
          <p:nvPr/>
        </p:nvSpPr>
        <p:spPr>
          <a:xfrm>
            <a:off x="6638544" y="2871919"/>
            <a:ext cx="301752" cy="0"/>
          </a:xfrm>
          <a:prstGeom prst="line">
            <a:avLst/>
          </a:prstGeom>
          <a:noFill/>
          <a:ln w="1524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738CA7DF-390D-4FD1-8B6D-E0411CB3BB18}"/>
              </a:ext>
            </a:extLst>
          </p:cNvPr>
          <p:cNvSpPr>
            <a:spLocks noGrp="1"/>
          </p:cNvSpPr>
          <p:nvPr/>
        </p:nvSpPr>
        <p:spPr>
          <a:xfrm>
            <a:off x="6986016" y="1591056"/>
            <a:ext cx="365760" cy="237744"/>
          </a:xfrm>
          <a:prstGeom prst="rect">
            <a:avLst/>
          </a:prstGeom>
          <a:solidFill>
            <a:srgbClr val="A16635"/>
          </a:solidFill>
          <a:ln w="2540">
            <a:solidFill>
              <a:srgbClr val="A16635"/>
            </a:solidFill>
            <a:prstDash val="solid"/>
          </a:ln>
        </p:spPr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C6B36453-F043-4C47-A935-4C9B56D73681}"/>
              </a:ext>
            </a:extLst>
          </p:cNvPr>
          <p:cNvSpPr>
            <a:spLocks noGrp="1"/>
          </p:cNvSpPr>
          <p:nvPr/>
        </p:nvSpPr>
        <p:spPr>
          <a:xfrm>
            <a:off x="7013448" y="1600200"/>
            <a:ext cx="310896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4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F43B12D2-FB6F-449F-B009-CDC5802BA830}"/>
              </a:ext>
            </a:extLst>
          </p:cNvPr>
          <p:cNvSpPr>
            <a:spLocks noGrp="1"/>
          </p:cNvSpPr>
          <p:nvPr/>
        </p:nvSpPr>
        <p:spPr>
          <a:xfrm>
            <a:off x="6986016" y="1947672"/>
            <a:ext cx="1719072" cy="1609344"/>
          </a:xfrm>
          <a:prstGeom prst="rect">
            <a:avLst/>
          </a:prstGeom>
          <a:solidFill>
            <a:srgbClr val="F2E9DF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C5E0BED1-B6F7-4B7E-802F-4B2AB7CE03DC}"/>
              </a:ext>
            </a:extLst>
          </p:cNvPr>
          <p:cNvSpPr>
            <a:spLocks noGrp="1"/>
          </p:cNvSpPr>
          <p:nvPr/>
        </p:nvSpPr>
        <p:spPr>
          <a:xfrm>
            <a:off x="7114032" y="2084832"/>
            <a:ext cx="0" cy="237744"/>
          </a:xfrm>
          <a:prstGeom prst="line">
            <a:avLst/>
          </a:prstGeom>
          <a:noFill/>
          <a:ln w="27940">
            <a:solidFill>
              <a:srgbClr val="A16635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3CDF731A-5850-40E5-BC20-9DA23446CC69}"/>
              </a:ext>
            </a:extLst>
          </p:cNvPr>
          <p:cNvSpPr>
            <a:spLocks noGrp="1"/>
          </p:cNvSpPr>
          <p:nvPr/>
        </p:nvSpPr>
        <p:spPr>
          <a:xfrm>
            <a:off x="7223760" y="2084832"/>
            <a:ext cx="1353312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获得奖励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77CD1345-0697-4E99-B3C4-E063D31E4EB8}"/>
              </a:ext>
            </a:extLst>
          </p:cNvPr>
          <p:cNvSpPr>
            <a:spLocks noGrp="1"/>
          </p:cNvSpPr>
          <p:nvPr/>
        </p:nvSpPr>
        <p:spPr>
          <a:xfrm>
            <a:off x="7223760" y="2606743"/>
            <a:ext cx="1353312" cy="9692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</a:rPr>
              <a:t>测试结果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</a:rPr>
              <a:t>或模型评分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06399EC6-2F3E-4A31-8857-65823DB2C148}"/>
              </a:ext>
            </a:extLst>
          </p:cNvPr>
          <p:cNvSpPr>
            <a:spLocks noGrp="1"/>
          </p:cNvSpPr>
          <p:nvPr/>
        </p:nvSpPr>
        <p:spPr>
          <a:xfrm>
            <a:off x="8741664" y="2871919"/>
            <a:ext cx="301752" cy="0"/>
          </a:xfrm>
          <a:prstGeom prst="line">
            <a:avLst/>
          </a:prstGeom>
          <a:noFill/>
          <a:ln w="1524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30045229-DCD2-4BC0-8FFD-25548D22980E}"/>
              </a:ext>
            </a:extLst>
          </p:cNvPr>
          <p:cNvSpPr>
            <a:spLocks noGrp="1"/>
          </p:cNvSpPr>
          <p:nvPr/>
        </p:nvSpPr>
        <p:spPr>
          <a:xfrm>
            <a:off x="9089136" y="1591056"/>
            <a:ext cx="365760" cy="237744"/>
          </a:xfrm>
          <a:prstGeom prst="rect">
            <a:avLst/>
          </a:prstGeom>
          <a:solidFill>
            <a:srgbClr val="703D47"/>
          </a:solidFill>
          <a:ln w="2540">
            <a:solidFill>
              <a:srgbClr val="703D47"/>
            </a:solidFill>
            <a:prstDash val="solid"/>
          </a:ln>
        </p:spPr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B5B8B532-17EA-45B3-BA1B-F80B97102193}"/>
              </a:ext>
            </a:extLst>
          </p:cNvPr>
          <p:cNvSpPr>
            <a:spLocks noGrp="1"/>
          </p:cNvSpPr>
          <p:nvPr/>
        </p:nvSpPr>
        <p:spPr>
          <a:xfrm>
            <a:off x="9116568" y="1600200"/>
            <a:ext cx="310896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5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981CEAA5-D9D5-4B7E-830A-EF8B1602F250}"/>
              </a:ext>
            </a:extLst>
          </p:cNvPr>
          <p:cNvSpPr>
            <a:spLocks noGrp="1"/>
          </p:cNvSpPr>
          <p:nvPr/>
        </p:nvSpPr>
        <p:spPr>
          <a:xfrm>
            <a:off x="9089136" y="1947672"/>
            <a:ext cx="1719072" cy="1609344"/>
          </a:xfrm>
          <a:prstGeom prst="rect">
            <a:avLst/>
          </a:prstGeom>
          <a:solidFill>
            <a:srgbClr val="EEE5E7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2F4937B0-4DC2-458C-AD51-F05F7C4530A7}"/>
              </a:ext>
            </a:extLst>
          </p:cNvPr>
          <p:cNvSpPr>
            <a:spLocks noGrp="1"/>
          </p:cNvSpPr>
          <p:nvPr/>
        </p:nvSpPr>
        <p:spPr>
          <a:xfrm>
            <a:off x="9217152" y="2084832"/>
            <a:ext cx="0" cy="237744"/>
          </a:xfrm>
          <a:prstGeom prst="line">
            <a:avLst/>
          </a:prstGeom>
          <a:noFill/>
          <a:ln w="27940">
            <a:solidFill>
              <a:srgbClr val="703D47"/>
            </a:solidFill>
            <a:prstDash val="solid"/>
          </a:ln>
        </p:spPr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BC7304B5-B858-4A03-89A1-EDBE4A126AD4}"/>
              </a:ext>
            </a:extLst>
          </p:cNvPr>
          <p:cNvSpPr>
            <a:spLocks noGrp="1"/>
          </p:cNvSpPr>
          <p:nvPr/>
        </p:nvSpPr>
        <p:spPr>
          <a:xfrm>
            <a:off x="9326880" y="2084832"/>
            <a:ext cx="1353312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参数更新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284538E9-CFE4-45D0-9B58-A16D34D65913}"/>
              </a:ext>
            </a:extLst>
          </p:cNvPr>
          <p:cNvSpPr>
            <a:spLocks noGrp="1"/>
          </p:cNvSpPr>
          <p:nvPr/>
        </p:nvSpPr>
        <p:spPr>
          <a:xfrm>
            <a:off x="9326880" y="2606743"/>
            <a:ext cx="1353312" cy="9692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</a:rPr>
              <a:t>用一批轨迹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</a:rPr>
              <a:t>更新模型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CBC78708-9C5C-433F-93FC-081264D101CB}"/>
              </a:ext>
            </a:extLst>
          </p:cNvPr>
          <p:cNvSpPr>
            <a:spLocks noGrp="1"/>
          </p:cNvSpPr>
          <p:nvPr/>
        </p:nvSpPr>
        <p:spPr>
          <a:xfrm rot="5400000">
            <a:off x="7372913" y="1414471"/>
            <a:ext cx="2377439" cy="3443842"/>
          </a:xfrm>
          <a:prstGeom prst="arc">
            <a:avLst>
              <a:gd name="adj1" fmla="val 17402581"/>
              <a:gd name="adj2" fmla="val 0"/>
            </a:avLst>
          </a:prstGeom>
          <a:solidFill>
            <a:srgbClr val="F7F4EE">
              <a:alpha val="0"/>
            </a:srgbClr>
          </a:solidFill>
          <a:ln w="0">
            <a:noFill/>
            <a:tailEnd type="triangle"/>
          </a:ln>
        </p:spPr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D3908A16-96BA-46E7-9E13-B8E3E30A28A3}"/>
              </a:ext>
            </a:extLst>
          </p:cNvPr>
          <p:cNvSpPr>
            <a:spLocks noGrp="1"/>
          </p:cNvSpPr>
          <p:nvPr/>
        </p:nvSpPr>
        <p:spPr>
          <a:xfrm>
            <a:off x="3333750" y="4038600"/>
            <a:ext cx="6191250" cy="428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更新后的模型继续产生下一轮 rollout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D3B54A98-6F65-43ED-822C-2F8AE2DA7046}"/>
              </a:ext>
            </a:extLst>
          </p:cNvPr>
          <p:cNvSpPr>
            <a:spLocks noGrp="1"/>
          </p:cNvSpPr>
          <p:nvPr/>
        </p:nvSpPr>
        <p:spPr>
          <a:xfrm>
            <a:off x="685800" y="4777036"/>
            <a:ext cx="10359918" cy="731520"/>
          </a:xfrm>
          <a:prstGeom prst="rect">
            <a:avLst/>
          </a:prstGeom>
          <a:solidFill>
            <a:srgbClr val="EFE7E6"/>
          </a:solidFill>
          <a:ln w="5080">
            <a:solidFill>
              <a:srgbClr val="D8D0C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Shape 39">
            <a:extLst>
              <a:ext uri="{FF2B5EF4-FFF2-40B4-BE49-F238E27FC236}">
                <a16:creationId xmlns:a16="http://schemas.microsoft.com/office/drawing/2014/main" id="{285A2DE4-D75C-4831-815C-68E1843B9318}"/>
              </a:ext>
            </a:extLst>
          </p:cNvPr>
          <p:cNvSpPr>
            <a:spLocks noGrp="1"/>
          </p:cNvSpPr>
          <p:nvPr/>
        </p:nvSpPr>
        <p:spPr>
          <a:xfrm>
            <a:off x="685799" y="4777036"/>
            <a:ext cx="52759" cy="731520"/>
          </a:xfrm>
          <a:prstGeom prst="rect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9207B0DC-2DA6-4306-B356-E25FA983DFD3}"/>
              </a:ext>
            </a:extLst>
          </p:cNvPr>
          <p:cNvSpPr>
            <a:spLocks noGrp="1"/>
          </p:cNvSpPr>
          <p:nvPr/>
        </p:nvSpPr>
        <p:spPr>
          <a:xfrm>
            <a:off x="846474" y="4942676"/>
            <a:ext cx="10091328" cy="6838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Rollout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：从任务开始到结束的一次尝试，可包含多轮动作、工具执行和反馈。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1289D49D-8EB8-48BB-A327-19AB1BDCB3DE}"/>
              </a:ext>
            </a:extLst>
          </p:cNvPr>
          <p:cNvSpPr>
            <a:spLocks noGrp="1"/>
          </p:cNvSpPr>
          <p:nvPr/>
        </p:nvSpPr>
        <p:spPr>
          <a:xfrm>
            <a:off x="704088" y="5755444"/>
            <a:ext cx="7680960" cy="246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奖励可来自可执行规则或奖励模型，也可以组合使用。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45" name="Slide Number Placeholder 0">
            <a:extLst>
              <a:ext uri="{FF2B5EF4-FFF2-40B4-BE49-F238E27FC236}">
                <a16:creationId xmlns:a16="http://schemas.microsoft.com/office/drawing/2014/main" id="{92536093-3708-4EFB-9ACB-A0A996A0E087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DB7BEEEC-A170-5376-2B6E-CB54687B0CB1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12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6" name="Text 27">
            <a:extLst>
              <a:ext uri="{FF2B5EF4-FFF2-40B4-BE49-F238E27FC236}">
                <a16:creationId xmlns:a16="http://schemas.microsoft.com/office/drawing/2014/main" id="{30102F3E-C71A-FC1F-92F5-5426C7D6D8E6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4" name="Shape 36">
            <a:extLst>
              <a:ext uri="{FF2B5EF4-FFF2-40B4-BE49-F238E27FC236}">
                <a16:creationId xmlns:a16="http://schemas.microsoft.com/office/drawing/2014/main" id="{E88459BA-578D-9ECB-F989-5C937341F7F0}"/>
              </a:ext>
            </a:extLst>
          </p:cNvPr>
          <p:cNvSpPr/>
          <p:nvPr/>
        </p:nvSpPr>
        <p:spPr>
          <a:xfrm rot="5400000">
            <a:off x="7522694" y="1270447"/>
            <a:ext cx="2377439" cy="3443842"/>
          </a:xfrm>
          <a:prstGeom prst="arc">
            <a:avLst>
              <a:gd name="adj1" fmla="val 17402581"/>
              <a:gd name="adj2" fmla="val 0"/>
            </a:avLst>
          </a:prstGeom>
          <a:solidFill>
            <a:srgbClr val="F7F4EE">
              <a:alpha val="0"/>
            </a:srgbClr>
          </a:solidFill>
          <a:ln w="15240">
            <a:solidFill>
              <a:srgbClr val="703D47"/>
            </a:solidFill>
            <a:prstDash val="solid"/>
            <a:tailEnd type="triangle"/>
          </a:ln>
        </p:spPr>
      </p:sp>
    </p:spTree>
    <p:extLst>
      <p:ext uri="{BB962C8B-B14F-4D97-AF65-F5344CB8AC3E}">
        <p14:creationId xmlns:p14="http://schemas.microsoft.com/office/powerpoint/2010/main" val="1160378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B256478-5239-47C9-9A29-0BE959A6A0CE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02  算法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D32E278-8DF7-4DEC-AA16-728B6C85CF31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GRPO：同一任务内比较不同尝试的奖励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B2147FF-1253-42C4-A7AE-AB89EAB66D88}"/>
              </a:ext>
            </a:extLst>
          </p:cNvPr>
          <p:cNvSpPr>
            <a:spLocks noGrp="1"/>
          </p:cNvSpPr>
          <p:nvPr/>
        </p:nvSpPr>
        <p:spPr>
          <a:xfrm>
            <a:off x="923925" y="1543050"/>
            <a:ext cx="4572000" cy="428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四次尝试，平均奖励为 1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E2FF45C-9EEC-4007-952F-E5170095E83E}"/>
              </a:ext>
            </a:extLst>
          </p:cNvPr>
          <p:cNvSpPr>
            <a:spLocks noGrp="1"/>
          </p:cNvSpPr>
          <p:nvPr/>
        </p:nvSpPr>
        <p:spPr>
          <a:xfrm>
            <a:off x="1159178" y="4457700"/>
            <a:ext cx="4480560" cy="0"/>
          </a:xfrm>
          <a:prstGeom prst="line">
            <a:avLst/>
          </a:prstGeom>
          <a:noFill/>
          <a:ln w="7620">
            <a:solidFill>
              <a:srgbClr val="BBB3A8"/>
            </a:solidFill>
            <a:prstDash val="solid"/>
          </a:ln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C71E498-524A-4BCC-94DD-49F5115723FB}"/>
              </a:ext>
            </a:extLst>
          </p:cNvPr>
          <p:cNvSpPr>
            <a:spLocks noGrp="1"/>
          </p:cNvSpPr>
          <p:nvPr/>
        </p:nvSpPr>
        <p:spPr>
          <a:xfrm>
            <a:off x="1241474" y="4073652"/>
            <a:ext cx="713232" cy="384048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312CB6C-0C95-4BA2-BEB6-0D3E0D92D764}"/>
              </a:ext>
            </a:extLst>
          </p:cNvPr>
          <p:cNvSpPr>
            <a:spLocks noGrp="1"/>
          </p:cNvSpPr>
          <p:nvPr/>
        </p:nvSpPr>
        <p:spPr>
          <a:xfrm>
            <a:off x="1241469" y="4143375"/>
            <a:ext cx="713232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078E7CC-A7FF-496F-8C9B-1618DE1D3C6D}"/>
              </a:ext>
            </a:extLst>
          </p:cNvPr>
          <p:cNvSpPr>
            <a:spLocks noGrp="1"/>
          </p:cNvSpPr>
          <p:nvPr/>
        </p:nvSpPr>
        <p:spPr>
          <a:xfrm>
            <a:off x="1241474" y="4567428"/>
            <a:ext cx="713232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1C4E461B-802A-42FB-8602-D307E6A73BCB}"/>
              </a:ext>
            </a:extLst>
          </p:cNvPr>
          <p:cNvSpPr>
            <a:spLocks noGrp="1"/>
          </p:cNvSpPr>
          <p:nvPr/>
        </p:nvSpPr>
        <p:spPr>
          <a:xfrm>
            <a:off x="2430194" y="3600450"/>
            <a:ext cx="713232" cy="857250"/>
          </a:xfrm>
          <a:prstGeom prst="rect">
            <a:avLst/>
          </a:prstGeom>
          <a:solidFill>
            <a:srgbClr val="E7E2DA"/>
          </a:solidFill>
          <a:ln w="6985">
            <a:solidFill>
              <a:srgbClr val="CFC7BB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93DE7262-19DB-471D-B356-DD45D7C99CEC}"/>
              </a:ext>
            </a:extLst>
          </p:cNvPr>
          <p:cNvSpPr>
            <a:spLocks noGrp="1"/>
          </p:cNvSpPr>
          <p:nvPr/>
        </p:nvSpPr>
        <p:spPr>
          <a:xfrm>
            <a:off x="2430194" y="3276600"/>
            <a:ext cx="713232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70DB904-BEF6-4469-AB99-F1A02DBC2982}"/>
              </a:ext>
            </a:extLst>
          </p:cNvPr>
          <p:cNvSpPr>
            <a:spLocks noGrp="1"/>
          </p:cNvSpPr>
          <p:nvPr/>
        </p:nvSpPr>
        <p:spPr>
          <a:xfrm>
            <a:off x="2430194" y="4567428"/>
            <a:ext cx="713232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B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138D7117-1B83-4762-BC84-70EAB9DF630B}"/>
              </a:ext>
            </a:extLst>
          </p:cNvPr>
          <p:cNvSpPr>
            <a:spLocks noGrp="1"/>
          </p:cNvSpPr>
          <p:nvPr/>
        </p:nvSpPr>
        <p:spPr>
          <a:xfrm>
            <a:off x="3618914" y="3600450"/>
            <a:ext cx="713232" cy="857250"/>
          </a:xfrm>
          <a:prstGeom prst="rect">
            <a:avLst/>
          </a:prstGeom>
          <a:solidFill>
            <a:srgbClr val="E7E2DA"/>
          </a:solidFill>
          <a:ln w="6985">
            <a:solidFill>
              <a:srgbClr val="CFC7BB"/>
            </a:solidFill>
            <a:prstDash val="solid"/>
          </a:ln>
        </p:spPr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D902C2BE-7708-44EF-B420-FA4493A26D1F}"/>
              </a:ext>
            </a:extLst>
          </p:cNvPr>
          <p:cNvSpPr>
            <a:spLocks noGrp="1"/>
          </p:cNvSpPr>
          <p:nvPr/>
        </p:nvSpPr>
        <p:spPr>
          <a:xfrm>
            <a:off x="3618914" y="3276600"/>
            <a:ext cx="713232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9752947-EC70-4326-AF54-D4202FF6FA37}"/>
              </a:ext>
            </a:extLst>
          </p:cNvPr>
          <p:cNvSpPr>
            <a:spLocks noGrp="1"/>
          </p:cNvSpPr>
          <p:nvPr/>
        </p:nvSpPr>
        <p:spPr>
          <a:xfrm>
            <a:off x="3618914" y="4567428"/>
            <a:ext cx="713232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9C315B5D-6FD3-4DE5-8112-F0FBD1E22222}"/>
              </a:ext>
            </a:extLst>
          </p:cNvPr>
          <p:cNvSpPr>
            <a:spLocks noGrp="1"/>
          </p:cNvSpPr>
          <p:nvPr/>
        </p:nvSpPr>
        <p:spPr>
          <a:xfrm>
            <a:off x="4807634" y="2743200"/>
            <a:ext cx="713232" cy="1714500"/>
          </a:xfrm>
          <a:prstGeom prst="rect">
            <a:avLst/>
          </a:prstGeom>
          <a:solidFill>
            <a:srgbClr val="286B70"/>
          </a:solidFill>
          <a:ln w="6985">
            <a:solidFill>
              <a:srgbClr val="286B70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46E73656-EBB1-4B0E-9AD7-BE542035F43E}"/>
              </a:ext>
            </a:extLst>
          </p:cNvPr>
          <p:cNvSpPr>
            <a:spLocks noGrp="1"/>
          </p:cNvSpPr>
          <p:nvPr/>
        </p:nvSpPr>
        <p:spPr>
          <a:xfrm>
            <a:off x="4807634" y="2436876"/>
            <a:ext cx="713232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6ABA370-8EA9-4BCE-9DF2-C4B8DCDB8EE9}"/>
              </a:ext>
            </a:extLst>
          </p:cNvPr>
          <p:cNvSpPr>
            <a:spLocks noGrp="1"/>
          </p:cNvSpPr>
          <p:nvPr/>
        </p:nvSpPr>
        <p:spPr>
          <a:xfrm>
            <a:off x="4807634" y="4567428"/>
            <a:ext cx="713232" cy="2011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E6C311A4-5E73-4289-851A-36522146880C}"/>
              </a:ext>
            </a:extLst>
          </p:cNvPr>
          <p:cNvSpPr>
            <a:spLocks noGrp="1"/>
          </p:cNvSpPr>
          <p:nvPr/>
        </p:nvSpPr>
        <p:spPr>
          <a:xfrm>
            <a:off x="1159178" y="3600450"/>
            <a:ext cx="4480560" cy="0"/>
          </a:xfrm>
          <a:prstGeom prst="line">
            <a:avLst/>
          </a:prstGeom>
          <a:noFill/>
          <a:ln w="13970">
            <a:solidFill>
              <a:srgbClr val="A16635"/>
            </a:solidFill>
            <a:prstDash val="solid"/>
          </a:ln>
        </p:spPr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383BF18-A898-480E-A255-4B6A503C9EFE}"/>
              </a:ext>
            </a:extLst>
          </p:cNvPr>
          <p:cNvSpPr>
            <a:spLocks noGrp="1"/>
          </p:cNvSpPr>
          <p:nvPr/>
        </p:nvSpPr>
        <p:spPr>
          <a:xfrm>
            <a:off x="6096000" y="1513637"/>
            <a:ext cx="5017946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相对优势指导策略更新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81D0E43-8646-4E80-8441-B139DB33DC2B}"/>
              </a:ext>
            </a:extLst>
          </p:cNvPr>
          <p:cNvSpPr>
            <a:spLocks noGrp="1"/>
          </p:cNvSpPr>
          <p:nvPr/>
        </p:nvSpPr>
        <p:spPr>
          <a:xfrm>
            <a:off x="6243242" y="2473452"/>
            <a:ext cx="161086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高于组均值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D7733220-396D-4156-BB3E-7FBBC1825869}"/>
              </a:ext>
            </a:extLst>
          </p:cNvPr>
          <p:cNvSpPr>
            <a:spLocks noGrp="1"/>
          </p:cNvSpPr>
          <p:nvPr/>
        </p:nvSpPr>
        <p:spPr>
          <a:xfrm>
            <a:off x="8022848" y="2455164"/>
            <a:ext cx="3291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强化对应行为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24A911D9-2490-4E8C-8F36-5AE3017A20E0}"/>
              </a:ext>
            </a:extLst>
          </p:cNvPr>
          <p:cNvSpPr>
            <a:spLocks noGrp="1"/>
          </p:cNvSpPr>
          <p:nvPr/>
        </p:nvSpPr>
        <p:spPr>
          <a:xfrm>
            <a:off x="6243242" y="3186684"/>
            <a:ext cx="161086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9B4F4A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9B4F4A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低于组均值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9B4F4A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DC0FBF11-4761-400D-BF30-2B004C2EA87B}"/>
              </a:ext>
            </a:extLst>
          </p:cNvPr>
          <p:cNvSpPr>
            <a:spLocks noGrp="1"/>
          </p:cNvSpPr>
          <p:nvPr/>
        </p:nvSpPr>
        <p:spPr>
          <a:xfrm>
            <a:off x="8022848" y="3168396"/>
            <a:ext cx="3291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减弱对应行为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54B41C9C-0B83-4B48-B777-EA3E313387F1}"/>
              </a:ext>
            </a:extLst>
          </p:cNvPr>
          <p:cNvSpPr>
            <a:spLocks noGrp="1"/>
          </p:cNvSpPr>
          <p:nvPr/>
        </p:nvSpPr>
        <p:spPr>
          <a:xfrm>
            <a:off x="6243242" y="3899916"/>
            <a:ext cx="161086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组内比较的作用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6570B545-9172-49B4-A47D-627C1E50AEB9}"/>
              </a:ext>
            </a:extLst>
          </p:cNvPr>
          <p:cNvSpPr>
            <a:spLocks noGrp="1"/>
          </p:cNvSpPr>
          <p:nvPr/>
        </p:nvSpPr>
        <p:spPr>
          <a:xfrm>
            <a:off x="8021529" y="3876675"/>
            <a:ext cx="3381375" cy="800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根据组内奖励估计优势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无需单独训练价值网络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C0874ED3-9E94-48EF-8DEC-F7BEFDAA2B1E}"/>
              </a:ext>
            </a:extLst>
          </p:cNvPr>
          <p:cNvSpPr>
            <a:spLocks noGrp="1"/>
          </p:cNvSpPr>
          <p:nvPr/>
        </p:nvSpPr>
        <p:spPr>
          <a:xfrm>
            <a:off x="749808" y="5314949"/>
            <a:ext cx="9829800" cy="637795"/>
          </a:xfrm>
          <a:prstGeom prst="rect">
            <a:avLst/>
          </a:prstGeom>
          <a:solidFill>
            <a:srgbClr val="EFE7E6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A6BC1678-4BB0-4D47-AF09-86F95B5C0A4E}"/>
              </a:ext>
            </a:extLst>
          </p:cNvPr>
          <p:cNvSpPr>
            <a:spLocks noGrp="1"/>
          </p:cNvSpPr>
          <p:nvPr/>
        </p:nvSpPr>
        <p:spPr>
          <a:xfrm>
            <a:off x="749808" y="5314949"/>
            <a:ext cx="50292" cy="637795"/>
          </a:xfrm>
          <a:prstGeom prst="rect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8068F7A1-DEC9-4AF1-8976-7FC909318F80}"/>
              </a:ext>
            </a:extLst>
          </p:cNvPr>
          <p:cNvSpPr>
            <a:spLocks noGrp="1"/>
          </p:cNvSpPr>
          <p:nvPr/>
        </p:nvSpPr>
        <p:spPr>
          <a:xfrm>
            <a:off x="923924" y="5362203"/>
            <a:ext cx="9096375" cy="57341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奖励完全相同时，组内缺少区分信号</a:t>
            </a:r>
            <a:r>
              <a:rPr lang="zh-CN" altLang="en-US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；</a:t>
            </a:r>
            <a:endParaRPr lang="en-US" altLang="zh-CN">
              <a:solidFill>
                <a:srgbClr val="25282B"/>
              </a:solidFill>
              <a:latin typeface="Microsoft YaHei"/>
              <a:ea typeface="Microsoft YaHei"/>
              <a:cs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组内比较提供相对学习信号，但不能自动识别轨迹中每一步的贡献。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endParaRPr lang="zh-CN" altLang="en-US">
              <a:solidFill>
                <a:srgbClr val="25282B"/>
              </a:solidFill>
              <a:latin typeface="Microsoft YaHei"/>
              <a:ea typeface="Microsoft YaHei"/>
              <a:cs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59E91C33-9D01-49A8-BA8C-76AD5460A5C5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30394428-F1DC-E5F6-DB0C-7DE31F3D8A23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13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2" name="Text 27">
            <a:extLst>
              <a:ext uri="{FF2B5EF4-FFF2-40B4-BE49-F238E27FC236}">
                <a16:creationId xmlns:a16="http://schemas.microsoft.com/office/drawing/2014/main" id="{B747FBC4-E894-978D-949F-54A694089D49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6546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05B16EC-54AC-4383-8A54-62243DB09BB0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03  INFRA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B63D9F3-F731-47D4-9B66-A32BA71A5A98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RL 训练需要协调推理、环境和训练引擎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A4FD785-B108-4864-8209-990072D3ADCB}"/>
              </a:ext>
            </a:extLst>
          </p:cNvPr>
          <p:cNvSpPr>
            <a:spLocks noGrp="1"/>
          </p:cNvSpPr>
          <p:nvPr/>
        </p:nvSpPr>
        <p:spPr>
          <a:xfrm>
            <a:off x="681228" y="1476757"/>
            <a:ext cx="1699041" cy="356616"/>
          </a:xfrm>
          <a:prstGeom prst="rect">
            <a:avLst/>
          </a:prstGeom>
          <a:solidFill>
            <a:srgbClr val="686760"/>
          </a:solidFill>
          <a:ln w="2540">
            <a:solidFill>
              <a:srgbClr val="686760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2376D34-A624-455A-9D7F-A3C7CF135C98}"/>
              </a:ext>
            </a:extLst>
          </p:cNvPr>
          <p:cNvSpPr>
            <a:spLocks noGrp="1"/>
          </p:cNvSpPr>
          <p:nvPr/>
        </p:nvSpPr>
        <p:spPr>
          <a:xfrm>
            <a:off x="708660" y="1504189"/>
            <a:ext cx="1614089" cy="3017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推理引擎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DB33D4E-BBF1-4676-9F66-5EF491969CAC}"/>
              </a:ext>
            </a:extLst>
          </p:cNvPr>
          <p:cNvSpPr>
            <a:spLocks noGrp="1"/>
          </p:cNvSpPr>
          <p:nvPr/>
        </p:nvSpPr>
        <p:spPr>
          <a:xfrm>
            <a:off x="683514" y="2564395"/>
            <a:ext cx="11887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接收任务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A075348-412A-4255-BE5C-DD83E5E0DFF8}"/>
              </a:ext>
            </a:extLst>
          </p:cNvPr>
          <p:cNvSpPr>
            <a:spLocks noGrp="1"/>
          </p:cNvSpPr>
          <p:nvPr/>
        </p:nvSpPr>
        <p:spPr>
          <a:xfrm>
            <a:off x="1917954" y="2564395"/>
            <a:ext cx="214884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读取当前模型权重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0F5C2937-3ADD-497B-B3D0-070CF42AB65E}"/>
              </a:ext>
            </a:extLst>
          </p:cNvPr>
          <p:cNvSpPr>
            <a:spLocks noGrp="1"/>
          </p:cNvSpPr>
          <p:nvPr/>
        </p:nvSpPr>
        <p:spPr>
          <a:xfrm>
            <a:off x="683514" y="2985019"/>
            <a:ext cx="3154680" cy="0"/>
          </a:xfrm>
          <a:prstGeom prst="line">
            <a:avLst/>
          </a:prstGeom>
          <a:noFill/>
          <a:ln w="5080">
            <a:solidFill>
              <a:srgbClr val="DDD6CC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5CE1761-E793-4E2B-B46A-4186E7906F63}"/>
              </a:ext>
            </a:extLst>
          </p:cNvPr>
          <p:cNvSpPr>
            <a:spLocks noGrp="1"/>
          </p:cNvSpPr>
          <p:nvPr/>
        </p:nvSpPr>
        <p:spPr>
          <a:xfrm>
            <a:off x="683514" y="3222763"/>
            <a:ext cx="11887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生成动作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274EE3F-40B9-41FD-AE29-BF66ECA0CF34}"/>
              </a:ext>
            </a:extLst>
          </p:cNvPr>
          <p:cNvSpPr>
            <a:spLocks noGrp="1"/>
          </p:cNvSpPr>
          <p:nvPr/>
        </p:nvSpPr>
        <p:spPr>
          <a:xfrm>
            <a:off x="1917954" y="3222763"/>
            <a:ext cx="214884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输出回答或工具调用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70CC0722-A899-41A9-BDA7-611E74E45076}"/>
              </a:ext>
            </a:extLst>
          </p:cNvPr>
          <p:cNvSpPr>
            <a:spLocks noGrp="1"/>
          </p:cNvSpPr>
          <p:nvPr/>
        </p:nvSpPr>
        <p:spPr>
          <a:xfrm>
            <a:off x="683514" y="3643387"/>
            <a:ext cx="3154680" cy="0"/>
          </a:xfrm>
          <a:prstGeom prst="line">
            <a:avLst/>
          </a:prstGeom>
          <a:noFill/>
          <a:ln w="5080">
            <a:solidFill>
              <a:srgbClr val="DDD6CC"/>
            </a:solidFill>
            <a:prstDash val="solid"/>
          </a:ln>
        </p:spPr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8ED045E-6FEC-438C-ABD9-5133ED9625B1}"/>
              </a:ext>
            </a:extLst>
          </p:cNvPr>
          <p:cNvSpPr>
            <a:spLocks noGrp="1"/>
          </p:cNvSpPr>
          <p:nvPr/>
        </p:nvSpPr>
        <p:spPr>
          <a:xfrm>
            <a:off x="683514" y="3881131"/>
            <a:ext cx="118872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记录轨迹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63A2DEE-372F-4713-908D-DC3CE40CBC03}"/>
              </a:ext>
            </a:extLst>
          </p:cNvPr>
          <p:cNvSpPr>
            <a:spLocks noGrp="1"/>
          </p:cNvSpPr>
          <p:nvPr/>
        </p:nvSpPr>
        <p:spPr>
          <a:xfrm>
            <a:off x="1917954" y="3881131"/>
            <a:ext cx="214884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保存 token 与生成概率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803AC2A5-AA85-4F01-A0C5-942ED395BEF8}"/>
              </a:ext>
            </a:extLst>
          </p:cNvPr>
          <p:cNvSpPr>
            <a:spLocks noGrp="1"/>
          </p:cNvSpPr>
          <p:nvPr/>
        </p:nvSpPr>
        <p:spPr>
          <a:xfrm>
            <a:off x="4869181" y="1476757"/>
            <a:ext cx="1585772" cy="356616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A3343C0-8429-48D0-BCC3-7AE9480040D1}"/>
              </a:ext>
            </a:extLst>
          </p:cNvPr>
          <p:cNvSpPr>
            <a:spLocks noGrp="1"/>
          </p:cNvSpPr>
          <p:nvPr/>
        </p:nvSpPr>
        <p:spPr>
          <a:xfrm>
            <a:off x="4896613" y="1504189"/>
            <a:ext cx="1500820" cy="3017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环境与奖励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97E208F9-AD07-43F8-89E7-2396D728D671}"/>
              </a:ext>
            </a:extLst>
          </p:cNvPr>
          <p:cNvSpPr>
            <a:spLocks noGrp="1"/>
          </p:cNvSpPr>
          <p:nvPr/>
        </p:nvSpPr>
        <p:spPr>
          <a:xfrm>
            <a:off x="4610862" y="2267712"/>
            <a:ext cx="2743200" cy="530352"/>
          </a:xfrm>
          <a:prstGeom prst="rect">
            <a:avLst/>
          </a:prstGeom>
          <a:solidFill>
            <a:srgbClr val="E5EEEE"/>
          </a:solidFill>
          <a:ln w="5715">
            <a:solidFill>
              <a:srgbClr val="286B70"/>
            </a:solidFill>
            <a:prstDash val="solid"/>
          </a:ln>
        </p:spPr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CFA3A512-8805-451A-8AA4-079C7A66E0E8}"/>
              </a:ext>
            </a:extLst>
          </p:cNvPr>
          <p:cNvSpPr>
            <a:spLocks noGrp="1"/>
          </p:cNvSpPr>
          <p:nvPr/>
        </p:nvSpPr>
        <p:spPr>
          <a:xfrm>
            <a:off x="4610862" y="2267712"/>
            <a:ext cx="0" cy="528066"/>
          </a:xfrm>
          <a:prstGeom prst="line">
            <a:avLst/>
          </a:prstGeom>
          <a:noFill/>
          <a:ln w="38100">
            <a:solidFill>
              <a:srgbClr val="286B70"/>
            </a:solidFill>
            <a:prstDash val="solid"/>
          </a:ln>
        </p:spPr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AC3EB27-57D8-4B1B-8431-DF31823054AC}"/>
              </a:ext>
            </a:extLst>
          </p:cNvPr>
          <p:cNvSpPr>
            <a:spLocks noGrp="1"/>
          </p:cNvSpPr>
          <p:nvPr/>
        </p:nvSpPr>
        <p:spPr>
          <a:xfrm>
            <a:off x="4812030" y="2359152"/>
            <a:ext cx="73152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执行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3CB27FA7-4B28-424F-832E-349AFEEF665D}"/>
              </a:ext>
            </a:extLst>
          </p:cNvPr>
          <p:cNvSpPr>
            <a:spLocks noGrp="1"/>
          </p:cNvSpPr>
          <p:nvPr/>
        </p:nvSpPr>
        <p:spPr>
          <a:xfrm>
            <a:off x="5708142" y="2359152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运行工具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BA50B300-8D82-42C0-BB62-B149EFAD3C73}"/>
              </a:ext>
            </a:extLst>
          </p:cNvPr>
          <p:cNvSpPr>
            <a:spLocks noGrp="1"/>
          </p:cNvSpPr>
          <p:nvPr/>
        </p:nvSpPr>
        <p:spPr>
          <a:xfrm>
            <a:off x="4610862" y="3017520"/>
            <a:ext cx="2743200" cy="530352"/>
          </a:xfrm>
          <a:prstGeom prst="rect">
            <a:avLst/>
          </a:prstGeom>
          <a:solidFill>
            <a:srgbClr val="F2E9DF"/>
          </a:solidFill>
          <a:ln w="5715">
            <a:solidFill>
              <a:srgbClr val="A16635"/>
            </a:solidFill>
            <a:prstDash val="solid"/>
          </a:ln>
        </p:spPr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D12256D0-88A5-4A7F-ABCB-FE8EDB20BD46}"/>
              </a:ext>
            </a:extLst>
          </p:cNvPr>
          <p:cNvSpPr>
            <a:spLocks noGrp="1"/>
          </p:cNvSpPr>
          <p:nvPr/>
        </p:nvSpPr>
        <p:spPr>
          <a:xfrm flipH="1">
            <a:off x="4610861" y="3017520"/>
            <a:ext cx="1" cy="528066"/>
          </a:xfrm>
          <a:prstGeom prst="line">
            <a:avLst/>
          </a:prstGeom>
          <a:noFill/>
          <a:ln w="38100">
            <a:solidFill>
              <a:srgbClr val="A16635"/>
            </a:solidFill>
            <a:prstDash val="solid"/>
          </a:ln>
        </p:spPr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8EBB9D8E-3529-4F67-919B-3E443F0BB2F5}"/>
              </a:ext>
            </a:extLst>
          </p:cNvPr>
          <p:cNvSpPr>
            <a:spLocks noGrp="1"/>
          </p:cNvSpPr>
          <p:nvPr/>
        </p:nvSpPr>
        <p:spPr>
          <a:xfrm>
            <a:off x="4812030" y="3108960"/>
            <a:ext cx="73152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A16635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反馈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A16635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D38D71CA-D44E-4EC7-8146-C886139142C4}"/>
              </a:ext>
            </a:extLst>
          </p:cNvPr>
          <p:cNvSpPr>
            <a:spLocks noGrp="1"/>
          </p:cNvSpPr>
          <p:nvPr/>
        </p:nvSpPr>
        <p:spPr>
          <a:xfrm>
            <a:off x="5708142" y="3108960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返回日志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7AAAE36E-C20F-40C7-AA0F-5357F41BD698}"/>
              </a:ext>
            </a:extLst>
          </p:cNvPr>
          <p:cNvSpPr>
            <a:spLocks noGrp="1"/>
          </p:cNvSpPr>
          <p:nvPr/>
        </p:nvSpPr>
        <p:spPr>
          <a:xfrm>
            <a:off x="4610862" y="3767328"/>
            <a:ext cx="2743200" cy="530352"/>
          </a:xfrm>
          <a:prstGeom prst="rect">
            <a:avLst/>
          </a:prstGeom>
          <a:solidFill>
            <a:srgbClr val="EEE5E7"/>
          </a:solidFill>
          <a:ln w="5715">
            <a:solidFill>
              <a:srgbClr val="703D47"/>
            </a:solidFill>
            <a:prstDash val="solid"/>
          </a:ln>
        </p:spPr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84C66BD1-A511-4216-8D83-7C1964DE84B3}"/>
              </a:ext>
            </a:extLst>
          </p:cNvPr>
          <p:cNvSpPr>
            <a:spLocks noGrp="1"/>
          </p:cNvSpPr>
          <p:nvPr/>
        </p:nvSpPr>
        <p:spPr>
          <a:xfrm flipH="1">
            <a:off x="4610861" y="3767328"/>
            <a:ext cx="1" cy="493776"/>
          </a:xfrm>
          <a:prstGeom prst="line">
            <a:avLst/>
          </a:prstGeom>
          <a:noFill/>
          <a:ln w="38100">
            <a:solidFill>
              <a:srgbClr val="703D47"/>
            </a:solidFill>
            <a:prstDash val="solid"/>
          </a:ln>
        </p:spPr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6ED2F62A-D223-4173-9556-58380F311F99}"/>
              </a:ext>
            </a:extLst>
          </p:cNvPr>
          <p:cNvSpPr>
            <a:spLocks noGrp="1"/>
          </p:cNvSpPr>
          <p:nvPr/>
        </p:nvSpPr>
        <p:spPr>
          <a:xfrm>
            <a:off x="4812030" y="3858768"/>
            <a:ext cx="73152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评分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FBADEE84-CF17-4A5E-86D0-FF57433B6552}"/>
              </a:ext>
            </a:extLst>
          </p:cNvPr>
          <p:cNvSpPr>
            <a:spLocks noGrp="1"/>
          </p:cNvSpPr>
          <p:nvPr/>
        </p:nvSpPr>
        <p:spPr>
          <a:xfrm>
            <a:off x="5708142" y="3858768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计算奖励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6593BF5E-92F8-4003-9737-B652DE02D11F}"/>
              </a:ext>
            </a:extLst>
          </p:cNvPr>
          <p:cNvSpPr>
            <a:spLocks noGrp="1"/>
          </p:cNvSpPr>
          <p:nvPr/>
        </p:nvSpPr>
        <p:spPr>
          <a:xfrm>
            <a:off x="8526780" y="1476757"/>
            <a:ext cx="1897263" cy="356616"/>
          </a:xfrm>
          <a:prstGeom prst="rect">
            <a:avLst/>
          </a:prstGeom>
          <a:solidFill>
            <a:srgbClr val="703D47"/>
          </a:solidFill>
          <a:ln w="2540">
            <a:solidFill>
              <a:srgbClr val="703D47"/>
            </a:solidFill>
            <a:prstDash val="solid"/>
          </a:ln>
        </p:spPr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85584DED-3A02-4D47-B406-98925DF8EE6B}"/>
              </a:ext>
            </a:extLst>
          </p:cNvPr>
          <p:cNvSpPr>
            <a:spLocks noGrp="1"/>
          </p:cNvSpPr>
          <p:nvPr/>
        </p:nvSpPr>
        <p:spPr>
          <a:xfrm>
            <a:off x="8554212" y="1504189"/>
            <a:ext cx="1812311" cy="3017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训练引擎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7EA9AB08-8E32-40AF-AEEE-00FABC537D74}"/>
              </a:ext>
            </a:extLst>
          </p:cNvPr>
          <p:cNvSpPr>
            <a:spLocks noGrp="1"/>
          </p:cNvSpPr>
          <p:nvPr/>
        </p:nvSpPr>
        <p:spPr>
          <a:xfrm>
            <a:off x="8662533" y="2430018"/>
            <a:ext cx="14630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更新参数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7817FEC2-99EC-4251-8D46-E463033A4B9F}"/>
              </a:ext>
            </a:extLst>
          </p:cNvPr>
          <p:cNvSpPr>
            <a:spLocks noGrp="1"/>
          </p:cNvSpPr>
          <p:nvPr/>
        </p:nvSpPr>
        <p:spPr>
          <a:xfrm>
            <a:off x="8662533" y="2841498"/>
            <a:ext cx="265176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轨迹与奖励用于学习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81F165E6-0CEF-4D1F-BDFB-40AB587F1AAC}"/>
              </a:ext>
            </a:extLst>
          </p:cNvPr>
          <p:cNvSpPr>
            <a:spLocks noGrp="1"/>
          </p:cNvSpPr>
          <p:nvPr/>
        </p:nvSpPr>
        <p:spPr>
          <a:xfrm>
            <a:off x="8662533" y="3399282"/>
            <a:ext cx="14630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发布新权重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F928BA0B-3304-406E-9640-D7A07D53F00A}"/>
              </a:ext>
            </a:extLst>
          </p:cNvPr>
          <p:cNvSpPr>
            <a:spLocks noGrp="1"/>
          </p:cNvSpPr>
          <p:nvPr/>
        </p:nvSpPr>
        <p:spPr>
          <a:xfrm>
            <a:off x="8662533" y="3810762"/>
            <a:ext cx="2651760" cy="23774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生成端使用更新后的模型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126C45E8-E8E9-4C38-B329-FADA2EF25524}"/>
              </a:ext>
            </a:extLst>
          </p:cNvPr>
          <p:cNvSpPr>
            <a:spLocks noGrp="1"/>
          </p:cNvSpPr>
          <p:nvPr/>
        </p:nvSpPr>
        <p:spPr>
          <a:xfrm>
            <a:off x="4089654" y="3108960"/>
            <a:ext cx="374904" cy="0"/>
          </a:xfrm>
          <a:prstGeom prst="line">
            <a:avLst/>
          </a:prstGeom>
          <a:noFill/>
          <a:ln w="15240">
            <a:solidFill>
              <a:srgbClr val="B6AEA3"/>
            </a:solidFill>
            <a:prstDash val="solid"/>
            <a:tailEnd type="triangle"/>
          </a:ln>
        </p:spPr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3E787A70-F5ED-497D-A676-92B129516C85}"/>
              </a:ext>
            </a:extLst>
          </p:cNvPr>
          <p:cNvSpPr>
            <a:spLocks noGrp="1"/>
          </p:cNvSpPr>
          <p:nvPr/>
        </p:nvSpPr>
        <p:spPr>
          <a:xfrm>
            <a:off x="7564374" y="3108960"/>
            <a:ext cx="557784" cy="0"/>
          </a:xfrm>
          <a:prstGeom prst="line">
            <a:avLst/>
          </a:prstGeom>
          <a:noFill/>
          <a:ln w="15240">
            <a:solidFill>
              <a:srgbClr val="B6AEA3"/>
            </a:solidFill>
            <a:prstDash val="solid"/>
            <a:tailEnd type="triangle"/>
          </a:ln>
        </p:spPr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AD855130-A1EA-4579-90DF-36234D42338A}"/>
              </a:ext>
            </a:extLst>
          </p:cNvPr>
          <p:cNvSpPr>
            <a:spLocks noGrp="1"/>
          </p:cNvSpPr>
          <p:nvPr/>
        </p:nvSpPr>
        <p:spPr>
          <a:xfrm>
            <a:off x="7656693" y="4439412"/>
            <a:ext cx="3474720" cy="1170432"/>
          </a:xfrm>
          <a:prstGeom prst="arc">
            <a:avLst/>
          </a:prstGeom>
          <a:solidFill>
            <a:srgbClr val="F7F4EE">
              <a:alpha val="0"/>
            </a:srgbClr>
          </a:solidFill>
          <a:ln w="0">
            <a:noFill/>
            <a:tailEnd type="triangle"/>
          </a:ln>
        </p:spPr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77C8DE66-E7EF-4E05-BB00-0331626C830E}"/>
              </a:ext>
            </a:extLst>
          </p:cNvPr>
          <p:cNvSpPr>
            <a:spLocks noGrp="1"/>
          </p:cNvSpPr>
          <p:nvPr/>
        </p:nvSpPr>
        <p:spPr>
          <a:xfrm>
            <a:off x="2524125" y="4857750"/>
            <a:ext cx="7143750" cy="4286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训练端发布新权重，推理端用它生成后续轨迹</a:t>
            </a:r>
            <a:endParaRPr kumimoji="0" sz="180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C536ED09-8C1F-44B7-8790-2390F499AEF0}"/>
              </a:ext>
            </a:extLst>
          </p:cNvPr>
          <p:cNvSpPr>
            <a:spLocks noGrp="1"/>
          </p:cNvSpPr>
          <p:nvPr/>
        </p:nvSpPr>
        <p:spPr>
          <a:xfrm>
            <a:off x="1046988" y="5655564"/>
            <a:ext cx="9829800" cy="420624"/>
          </a:xfrm>
          <a:prstGeom prst="rect">
            <a:avLst/>
          </a:prstGeom>
          <a:solidFill>
            <a:srgbClr val="EAECE8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F4D91DF0-EADB-4F55-B13B-DFB7E76DB58B}"/>
              </a:ext>
            </a:extLst>
          </p:cNvPr>
          <p:cNvSpPr>
            <a:spLocks noGrp="1"/>
          </p:cNvSpPr>
          <p:nvPr/>
        </p:nvSpPr>
        <p:spPr>
          <a:xfrm>
            <a:off x="1046988" y="5655564"/>
            <a:ext cx="50292" cy="420624"/>
          </a:xfrm>
          <a:prstGeom prst="rect">
            <a:avLst/>
          </a:prstGeom>
          <a:solidFill>
            <a:srgbClr val="286B70"/>
          </a:solidFill>
          <a:ln w="12700">
            <a:solidFill>
              <a:srgbClr val="286B70"/>
            </a:solidFill>
            <a:prstDash val="solid"/>
          </a:ln>
        </p:spPr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84C3C8C4-5AE8-4BA9-93B5-A3CC440FDE18}"/>
              </a:ext>
            </a:extLst>
          </p:cNvPr>
          <p:cNvSpPr>
            <a:spLocks noGrp="1"/>
          </p:cNvSpPr>
          <p:nvPr/>
        </p:nvSpPr>
        <p:spPr>
          <a:xfrm>
            <a:off x="1211580" y="5664708"/>
            <a:ext cx="9573768" cy="393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离线训练主要读取已有样本。在线 </a:t>
            </a:r>
            <a:r>
              <a:rPr kumimoji="0" lang="en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RL 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还要持续生成、执行、评分和同步权重。</a:t>
            </a:r>
          </a:p>
        </p:txBody>
      </p:sp>
      <p:sp>
        <p:nvSpPr>
          <p:cNvPr id="43" name="Slide Number Placeholder 0">
            <a:extLst>
              <a:ext uri="{FF2B5EF4-FFF2-40B4-BE49-F238E27FC236}">
                <a16:creationId xmlns:a16="http://schemas.microsoft.com/office/drawing/2014/main" id="{C3111270-0599-498C-B606-389DCFA0B8CE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2DD23107-4986-8758-3A93-3D74F35908CC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14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4" name="Text 27">
            <a:extLst>
              <a:ext uri="{FF2B5EF4-FFF2-40B4-BE49-F238E27FC236}">
                <a16:creationId xmlns:a16="http://schemas.microsoft.com/office/drawing/2014/main" id="{C8178F05-6F62-89DE-1085-88A842723148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110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2F48D67-18F9-4F1F-88DA-B2D17D0FB53A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79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90" b="1" spc="35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rPr>
              <a:t>03  INFRA</a:t>
            </a:r>
            <a:endParaRPr sz="79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5DEA5CB-0619-4E37-ACDE-9639EE56FF00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Agent 环境需要保存状态，并支持独立重复实验</a:t>
            </a:r>
            <a:endParaRPr sz="228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BAD5B3F-D5CE-4BF0-A560-068DCAB72FC6}"/>
              </a:ext>
            </a:extLst>
          </p:cNvPr>
          <p:cNvSpPr>
            <a:spLocks noGrp="1"/>
          </p:cNvSpPr>
          <p:nvPr/>
        </p:nvSpPr>
        <p:spPr>
          <a:xfrm>
            <a:off x="4425695" y="2253996"/>
            <a:ext cx="3108960" cy="1965960"/>
          </a:xfrm>
          <a:prstGeom prst="roundRect">
            <a:avLst/>
          </a:prstGeom>
          <a:solidFill>
            <a:srgbClr val="EEE5E7"/>
          </a:solidFill>
          <a:ln w="15240">
            <a:solidFill>
              <a:srgbClr val="703D47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D39FF2A-73D3-4BD8-A650-7AF9A1637DCF}"/>
              </a:ext>
            </a:extLst>
          </p:cNvPr>
          <p:cNvSpPr>
            <a:spLocks noGrp="1"/>
          </p:cNvSpPr>
          <p:nvPr/>
        </p:nvSpPr>
        <p:spPr>
          <a:xfrm>
            <a:off x="4791455" y="2510028"/>
            <a:ext cx="237744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20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rPr>
              <a:t>一次任务</a:t>
            </a:r>
            <a:endParaRPr sz="2000"/>
          </a:p>
          <a:p>
            <a:pPr marL="0" indent="0" algn="ctr">
              <a:buNone/>
              <a:defRPr sz="20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rPr>
              <a:t>一个独立环境</a:t>
            </a:r>
            <a:endParaRPr sz="20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9B8AD06-46E3-4ED5-8464-6226BBA32FD4}"/>
              </a:ext>
            </a:extLst>
          </p:cNvPr>
          <p:cNvSpPr>
            <a:spLocks noGrp="1"/>
          </p:cNvSpPr>
          <p:nvPr/>
        </p:nvSpPr>
        <p:spPr>
          <a:xfrm>
            <a:off x="4718303" y="3534156"/>
            <a:ext cx="254203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动作改变状态</a:t>
            </a:r>
            <a:endParaRPr sz="1600"/>
          </a:p>
          <a:p>
            <a:pPr marL="0" indent="0" algn="ctr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反馈影响下一步</a:t>
            </a:r>
            <a:endParaRPr sz="160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8D023E2-DA28-41F9-AB33-78FFDE643100}"/>
              </a:ext>
            </a:extLst>
          </p:cNvPr>
          <p:cNvSpPr>
            <a:spLocks noGrp="1"/>
          </p:cNvSpPr>
          <p:nvPr/>
        </p:nvSpPr>
        <p:spPr>
          <a:xfrm>
            <a:off x="658368" y="1554480"/>
            <a:ext cx="2560320" cy="822960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CC1C9CF2-0908-4F24-99F0-0281C76B588C}"/>
              </a:ext>
            </a:extLst>
          </p:cNvPr>
          <p:cNvSpPr>
            <a:spLocks noGrp="1"/>
          </p:cNvSpPr>
          <p:nvPr/>
        </p:nvSpPr>
        <p:spPr>
          <a:xfrm>
            <a:off x="786384" y="1691640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F4225FF-993B-4D91-9061-29136DCFC1A9}"/>
              </a:ext>
            </a:extLst>
          </p:cNvPr>
          <p:cNvSpPr>
            <a:spLocks noGrp="1"/>
          </p:cNvSpPr>
          <p:nvPr/>
        </p:nvSpPr>
        <p:spPr>
          <a:xfrm>
            <a:off x="896112" y="1691640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代码与版本</a:t>
            </a:r>
            <a:endParaRPr sz="16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E8D6730-70FA-444C-9ADE-1D4C07E1A80A}"/>
              </a:ext>
            </a:extLst>
          </p:cNvPr>
          <p:cNvSpPr>
            <a:spLocks noGrp="1"/>
          </p:cNvSpPr>
          <p:nvPr/>
        </p:nvSpPr>
        <p:spPr>
          <a:xfrm>
            <a:off x="896112" y="2084832"/>
            <a:ext cx="219456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固定仓库与初始文件</a:t>
            </a:r>
            <a:endParaRPr sz="160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35021BD0-4885-4926-A356-647D12F653FF}"/>
              </a:ext>
            </a:extLst>
          </p:cNvPr>
          <p:cNvSpPr>
            <a:spLocks noGrp="1"/>
          </p:cNvSpPr>
          <p:nvPr/>
        </p:nvSpPr>
        <p:spPr>
          <a:xfrm>
            <a:off x="658368" y="2788920"/>
            <a:ext cx="2560320" cy="822960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4BC8A84E-9F82-4ECA-93BB-3ACFB10249DA}"/>
              </a:ext>
            </a:extLst>
          </p:cNvPr>
          <p:cNvSpPr>
            <a:spLocks noGrp="1"/>
          </p:cNvSpPr>
          <p:nvPr/>
        </p:nvSpPr>
        <p:spPr>
          <a:xfrm>
            <a:off x="786384" y="2926080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F6AC956-8024-42C8-AD91-763F623DC249}"/>
              </a:ext>
            </a:extLst>
          </p:cNvPr>
          <p:cNvSpPr>
            <a:spLocks noGrp="1"/>
          </p:cNvSpPr>
          <p:nvPr/>
        </p:nvSpPr>
        <p:spPr>
          <a:xfrm>
            <a:off x="896112" y="2926080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依赖与构建</a:t>
            </a:r>
            <a:endParaRPr sz="16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33484338-0265-4AF4-B206-BAEED8AD1407}"/>
              </a:ext>
            </a:extLst>
          </p:cNvPr>
          <p:cNvSpPr>
            <a:spLocks noGrp="1"/>
          </p:cNvSpPr>
          <p:nvPr/>
        </p:nvSpPr>
        <p:spPr>
          <a:xfrm>
            <a:off x="896112" y="3319272"/>
            <a:ext cx="219456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提前检查环境可运行</a:t>
            </a:r>
            <a:endParaRPr sz="160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E5606410-FC85-406E-99E3-3641AE0654D1}"/>
              </a:ext>
            </a:extLst>
          </p:cNvPr>
          <p:cNvSpPr>
            <a:spLocks noGrp="1"/>
          </p:cNvSpPr>
          <p:nvPr/>
        </p:nvSpPr>
        <p:spPr>
          <a:xfrm>
            <a:off x="658368" y="4023360"/>
            <a:ext cx="2560320" cy="822960"/>
          </a:xfrm>
          <a:prstGeom prst="rect">
            <a:avLst/>
          </a:prstGeom>
          <a:solidFill>
            <a:srgbClr val="F2E9DF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23CA00EE-B1A6-4FFA-A5A3-65E424702185}"/>
              </a:ext>
            </a:extLst>
          </p:cNvPr>
          <p:cNvSpPr>
            <a:spLocks noGrp="1"/>
          </p:cNvSpPr>
          <p:nvPr/>
        </p:nvSpPr>
        <p:spPr>
          <a:xfrm>
            <a:off x="786384" y="4160520"/>
            <a:ext cx="0" cy="237744"/>
          </a:xfrm>
          <a:prstGeom prst="line">
            <a:avLst/>
          </a:prstGeom>
          <a:noFill/>
          <a:ln w="27940">
            <a:solidFill>
              <a:srgbClr val="A16635"/>
            </a:solidFill>
            <a:prstDash val="solid"/>
          </a:ln>
        </p:spPr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77F4DC3-8A4A-4201-8D85-99C01FB886B8}"/>
              </a:ext>
            </a:extLst>
          </p:cNvPr>
          <p:cNvSpPr>
            <a:spLocks noGrp="1"/>
          </p:cNvSpPr>
          <p:nvPr/>
        </p:nvSpPr>
        <p:spPr>
          <a:xfrm>
            <a:off x="896112" y="4160520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工具与权限</a:t>
            </a:r>
            <a:endParaRPr sz="16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3868949-7E13-4DD7-AB93-15A047530DB7}"/>
              </a:ext>
            </a:extLst>
          </p:cNvPr>
          <p:cNvSpPr>
            <a:spLocks noGrp="1"/>
          </p:cNvSpPr>
          <p:nvPr/>
        </p:nvSpPr>
        <p:spPr>
          <a:xfrm>
            <a:off x="896112" y="4553712"/>
            <a:ext cx="219456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明确可执行的操作</a:t>
            </a:r>
            <a:endParaRPr sz="160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63DC9CAD-B127-422B-9823-C634B42B0552}"/>
              </a:ext>
            </a:extLst>
          </p:cNvPr>
          <p:cNvSpPr>
            <a:spLocks noGrp="1"/>
          </p:cNvSpPr>
          <p:nvPr/>
        </p:nvSpPr>
        <p:spPr>
          <a:xfrm>
            <a:off x="8339328" y="1554480"/>
            <a:ext cx="2560320" cy="822960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7246ABC1-EFDF-4840-BDE8-B569B10A0FA2}"/>
              </a:ext>
            </a:extLst>
          </p:cNvPr>
          <p:cNvSpPr>
            <a:spLocks noGrp="1"/>
          </p:cNvSpPr>
          <p:nvPr/>
        </p:nvSpPr>
        <p:spPr>
          <a:xfrm>
            <a:off x="8467344" y="1691640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FACA427A-5A5D-4538-A363-5EADF97BA540}"/>
              </a:ext>
            </a:extLst>
          </p:cNvPr>
          <p:cNvSpPr>
            <a:spLocks noGrp="1"/>
          </p:cNvSpPr>
          <p:nvPr/>
        </p:nvSpPr>
        <p:spPr>
          <a:xfrm>
            <a:off x="8577072" y="1691640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执行与测试</a:t>
            </a:r>
            <a:endParaRPr sz="160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9675EF78-E65F-4115-90CE-F5688BADF40D}"/>
              </a:ext>
            </a:extLst>
          </p:cNvPr>
          <p:cNvSpPr>
            <a:spLocks noGrp="1"/>
          </p:cNvSpPr>
          <p:nvPr/>
        </p:nvSpPr>
        <p:spPr>
          <a:xfrm>
            <a:off x="8577072" y="2084832"/>
            <a:ext cx="219456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返回日志与测试结果</a:t>
            </a:r>
            <a:endParaRPr sz="160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B584FE83-5A3C-4CA3-A581-0CB1166CA870}"/>
              </a:ext>
            </a:extLst>
          </p:cNvPr>
          <p:cNvSpPr>
            <a:spLocks noGrp="1"/>
          </p:cNvSpPr>
          <p:nvPr/>
        </p:nvSpPr>
        <p:spPr>
          <a:xfrm>
            <a:off x="8339328" y="2788920"/>
            <a:ext cx="2560320" cy="822960"/>
          </a:xfrm>
          <a:prstGeom prst="rect">
            <a:avLst/>
          </a:prstGeom>
          <a:solidFill>
            <a:srgbClr val="EEE5E7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89CF47BF-A23F-4864-8ABA-7093B7000B13}"/>
              </a:ext>
            </a:extLst>
          </p:cNvPr>
          <p:cNvSpPr>
            <a:spLocks noGrp="1"/>
          </p:cNvSpPr>
          <p:nvPr/>
        </p:nvSpPr>
        <p:spPr>
          <a:xfrm>
            <a:off x="8467344" y="2926080"/>
            <a:ext cx="0" cy="237744"/>
          </a:xfrm>
          <a:prstGeom prst="line">
            <a:avLst/>
          </a:prstGeom>
          <a:noFill/>
          <a:ln w="27940">
            <a:solidFill>
              <a:srgbClr val="703D47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90F95291-E1E8-4D62-8F79-7332E37C34AE}"/>
              </a:ext>
            </a:extLst>
          </p:cNvPr>
          <p:cNvSpPr>
            <a:spLocks noGrp="1"/>
          </p:cNvSpPr>
          <p:nvPr/>
        </p:nvSpPr>
        <p:spPr>
          <a:xfrm>
            <a:off x="8577072" y="2926080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状态与恢复</a:t>
            </a:r>
            <a:endParaRPr sz="160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DE88956-E5B7-4D5A-9E11-A7912A8CDE7A}"/>
              </a:ext>
            </a:extLst>
          </p:cNvPr>
          <p:cNvSpPr>
            <a:spLocks noGrp="1"/>
          </p:cNvSpPr>
          <p:nvPr/>
        </p:nvSpPr>
        <p:spPr>
          <a:xfrm>
            <a:off x="8577072" y="3319272"/>
            <a:ext cx="219456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保存文件修改与日志</a:t>
            </a:r>
            <a:endParaRPr sz="1600"/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523F5326-3060-4609-92A5-710384B1BC98}"/>
              </a:ext>
            </a:extLst>
          </p:cNvPr>
          <p:cNvSpPr>
            <a:spLocks noGrp="1"/>
          </p:cNvSpPr>
          <p:nvPr/>
        </p:nvSpPr>
        <p:spPr>
          <a:xfrm>
            <a:off x="8339328" y="4023360"/>
            <a:ext cx="2560320" cy="822960"/>
          </a:xfrm>
          <a:prstGeom prst="rect">
            <a:avLst/>
          </a:prstGeom>
          <a:solidFill>
            <a:srgbClr val="EEE5E7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B3B09FB4-807D-4F99-AB02-7769136E3B9C}"/>
              </a:ext>
            </a:extLst>
          </p:cNvPr>
          <p:cNvSpPr>
            <a:spLocks noGrp="1"/>
          </p:cNvSpPr>
          <p:nvPr/>
        </p:nvSpPr>
        <p:spPr>
          <a:xfrm>
            <a:off x="8467344" y="4160520"/>
            <a:ext cx="0" cy="237744"/>
          </a:xfrm>
          <a:prstGeom prst="line">
            <a:avLst/>
          </a:prstGeom>
          <a:noFill/>
          <a:ln w="27940">
            <a:solidFill>
              <a:srgbClr val="703D47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9B5F51D0-E3C2-4D66-920B-F00321DDC6E0}"/>
              </a:ext>
            </a:extLst>
          </p:cNvPr>
          <p:cNvSpPr>
            <a:spLocks noGrp="1"/>
          </p:cNvSpPr>
          <p:nvPr/>
        </p:nvSpPr>
        <p:spPr>
          <a:xfrm>
            <a:off x="8577072" y="4160520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预算与隔离</a:t>
            </a:r>
            <a:endParaRPr sz="160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860ABE7D-D419-41BA-9C8E-E3C320C8259A}"/>
              </a:ext>
            </a:extLst>
          </p:cNvPr>
          <p:cNvSpPr>
            <a:spLocks noGrp="1"/>
          </p:cNvSpPr>
          <p:nvPr/>
        </p:nvSpPr>
        <p:spPr>
          <a:xfrm>
            <a:off x="8577072" y="4553712"/>
            <a:ext cx="219456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限时运行，独立执行</a:t>
            </a:r>
            <a:endParaRPr sz="160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6A523E17-7D95-447D-B11C-5304BC13BF20}"/>
              </a:ext>
            </a:extLst>
          </p:cNvPr>
          <p:cNvSpPr>
            <a:spLocks noGrp="1"/>
          </p:cNvSpPr>
          <p:nvPr/>
        </p:nvSpPr>
        <p:spPr>
          <a:xfrm>
            <a:off x="3264408" y="1965960"/>
            <a:ext cx="1051560" cy="777240"/>
          </a:xfrm>
          <a:prstGeom prst="line">
            <a:avLst/>
          </a:prstGeom>
          <a:noFill/>
          <a:ln w="1270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82F65CD5-7B4D-4219-BCC1-E9C63DDC4792}"/>
              </a:ext>
            </a:extLst>
          </p:cNvPr>
          <p:cNvSpPr>
            <a:spLocks noGrp="1"/>
          </p:cNvSpPr>
          <p:nvPr/>
        </p:nvSpPr>
        <p:spPr>
          <a:xfrm>
            <a:off x="3264408" y="3200400"/>
            <a:ext cx="1051560" cy="0"/>
          </a:xfrm>
          <a:prstGeom prst="line">
            <a:avLst/>
          </a:prstGeom>
          <a:noFill/>
          <a:ln w="1270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08DF222F-2A7F-436F-B613-B51516C15CE7}"/>
              </a:ext>
            </a:extLst>
          </p:cNvPr>
          <p:cNvSpPr>
            <a:spLocks noGrp="1"/>
          </p:cNvSpPr>
          <p:nvPr/>
        </p:nvSpPr>
        <p:spPr>
          <a:xfrm flipV="1">
            <a:off x="3264407" y="3749040"/>
            <a:ext cx="1060705" cy="685800"/>
          </a:xfrm>
          <a:prstGeom prst="line">
            <a:avLst/>
          </a:prstGeom>
          <a:noFill/>
          <a:ln w="1270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6A422F89-E401-4968-9373-F3DF7A379EB2}"/>
              </a:ext>
            </a:extLst>
          </p:cNvPr>
          <p:cNvSpPr>
            <a:spLocks noGrp="1"/>
          </p:cNvSpPr>
          <p:nvPr/>
        </p:nvSpPr>
        <p:spPr>
          <a:xfrm flipV="1">
            <a:off x="7662672" y="2002536"/>
            <a:ext cx="649226" cy="740664"/>
          </a:xfrm>
          <a:prstGeom prst="line">
            <a:avLst/>
          </a:prstGeom>
          <a:noFill/>
          <a:ln w="1270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51D82E99-FA03-4B5A-826C-7ED35C861ABE}"/>
              </a:ext>
            </a:extLst>
          </p:cNvPr>
          <p:cNvSpPr>
            <a:spLocks noGrp="1"/>
          </p:cNvSpPr>
          <p:nvPr/>
        </p:nvSpPr>
        <p:spPr>
          <a:xfrm>
            <a:off x="7635238" y="3200400"/>
            <a:ext cx="658370" cy="0"/>
          </a:xfrm>
          <a:prstGeom prst="line">
            <a:avLst/>
          </a:prstGeom>
          <a:noFill/>
          <a:ln w="1270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85706947-6D74-4D76-A7A8-A33088C5987B}"/>
              </a:ext>
            </a:extLst>
          </p:cNvPr>
          <p:cNvSpPr>
            <a:spLocks noGrp="1"/>
          </p:cNvSpPr>
          <p:nvPr/>
        </p:nvSpPr>
        <p:spPr>
          <a:xfrm>
            <a:off x="7644382" y="3429000"/>
            <a:ext cx="649226" cy="1005840"/>
          </a:xfrm>
          <a:prstGeom prst="line">
            <a:avLst/>
          </a:prstGeom>
          <a:noFill/>
          <a:ln w="1270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4AB65615-2109-4DA3-A713-4DB68857F035}"/>
              </a:ext>
            </a:extLst>
          </p:cNvPr>
          <p:cNvSpPr>
            <a:spLocks noGrp="1"/>
          </p:cNvSpPr>
          <p:nvPr/>
        </p:nvSpPr>
        <p:spPr>
          <a:xfrm>
            <a:off x="1334086" y="5376672"/>
            <a:ext cx="9700847" cy="685800"/>
          </a:xfrm>
          <a:prstGeom prst="rect">
            <a:avLst/>
          </a:prstGeom>
          <a:solidFill>
            <a:srgbClr val="EFE7E6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A62D7EB6-5859-42B6-B5CC-2212A901828C}"/>
              </a:ext>
            </a:extLst>
          </p:cNvPr>
          <p:cNvSpPr>
            <a:spLocks noGrp="1"/>
          </p:cNvSpPr>
          <p:nvPr/>
        </p:nvSpPr>
        <p:spPr>
          <a:xfrm>
            <a:off x="1334086" y="5376672"/>
            <a:ext cx="55577" cy="685800"/>
          </a:xfrm>
          <a:prstGeom prst="rect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93B04ABD-B240-43C8-9A0A-2973D6D688CA}"/>
              </a:ext>
            </a:extLst>
          </p:cNvPr>
          <p:cNvSpPr>
            <a:spLocks noGrp="1"/>
          </p:cNvSpPr>
          <p:nvPr/>
        </p:nvSpPr>
        <p:spPr>
          <a:xfrm>
            <a:off x="1503345" y="5544820"/>
            <a:ext cx="9417906" cy="64107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区分模型错误与环境故障。模型耗尽既定预算，本身也是任务表现的一部分。</a:t>
            </a:r>
          </a:p>
        </p:txBody>
      </p:sp>
      <p:sp>
        <p:nvSpPr>
          <p:cNvPr id="41" name="Slide Number Placeholder 0">
            <a:extLst>
              <a:ext uri="{FF2B5EF4-FFF2-40B4-BE49-F238E27FC236}">
                <a16:creationId xmlns:a16="http://schemas.microsoft.com/office/drawing/2014/main" id="{E4F05317-473C-4C39-B6BB-F3016232875C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>
              <a:buNone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327921A4-25C4-3DB4-06B1-32693CEE2241}" type="slidenum">
              <a: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rPr>
              <a:t>15</a:t>
            </a:fld>
            <a:endParaRPr/>
          </a:p>
        </p:txBody>
      </p:sp>
      <p:sp>
        <p:nvSpPr>
          <p:cNvPr id="42" name="Text 27">
            <a:extLst>
              <a:ext uri="{FF2B5EF4-FFF2-40B4-BE49-F238E27FC236}">
                <a16:creationId xmlns:a16="http://schemas.microsoft.com/office/drawing/2014/main" id="{466FB2E3-82B6-B656-41A0-6ABCB9977E1A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Peking University MELON </a:t>
            </a:r>
            <a:r>
              <a:rPr sz="650">
                <a:solidFill>
                  <a:srgbClr val="8B867F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 Foundation Models: Theory and Applications </a:t>
            </a:r>
            <a:r>
              <a:rPr sz="650">
                <a:solidFill>
                  <a:srgbClr val="8B867F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 Week 1 / Talk 2</a:t>
            </a:r>
            <a:endParaRPr sz="650"/>
          </a:p>
        </p:txBody>
      </p:sp>
    </p:spTree>
    <p:extLst>
      <p:ext uri="{BB962C8B-B14F-4D97-AF65-F5344CB8AC3E}">
        <p14:creationId xmlns:p14="http://schemas.microsoft.com/office/powerpoint/2010/main" val="745687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CBB3885-884A-4E15-AA7B-A5387B5C050F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03  INFRA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9DB6126-9DF7-4F5C-8CA0-537DF36D6928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en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</a:rPr>
              <a:t>RL </a:t>
            </a:r>
            <a:r>
              <a:rPr kumimoji="0" lang="zh-CN" altLang="en-US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</a:rPr>
              <a:t>效率：生成成本、组件等待与同步开销</a:t>
            </a: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04B8C99-0CB2-4F28-A7AD-6E4BD2AE1121}"/>
              </a:ext>
            </a:extLst>
          </p:cNvPr>
          <p:cNvSpPr>
            <a:spLocks noGrp="1"/>
          </p:cNvSpPr>
          <p:nvPr/>
        </p:nvSpPr>
        <p:spPr>
          <a:xfrm>
            <a:off x="530352" y="1933377"/>
            <a:ext cx="3310128" cy="3364992"/>
          </a:xfrm>
          <a:prstGeom prst="rect">
            <a:avLst/>
          </a:prstGeom>
          <a:solidFill>
            <a:srgbClr val="F1E4E2"/>
          </a:solidFill>
          <a:ln w="6985">
            <a:solidFill>
              <a:srgbClr val="9B4F4A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85D86A5-3B90-454E-AE4D-359C014C34F8}"/>
              </a:ext>
            </a:extLst>
          </p:cNvPr>
          <p:cNvSpPr>
            <a:spLocks noGrp="1"/>
          </p:cNvSpPr>
          <p:nvPr/>
        </p:nvSpPr>
        <p:spPr>
          <a:xfrm>
            <a:off x="530352" y="1933377"/>
            <a:ext cx="3310128" cy="0"/>
          </a:xfrm>
          <a:prstGeom prst="line">
            <a:avLst/>
          </a:prstGeom>
          <a:noFill/>
          <a:ln w="27940">
            <a:solidFill>
              <a:srgbClr val="9B4F4A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2B583A7-3A05-4922-9D2B-7595E012D841}"/>
              </a:ext>
            </a:extLst>
          </p:cNvPr>
          <p:cNvSpPr>
            <a:spLocks noGrp="1"/>
          </p:cNvSpPr>
          <p:nvPr/>
        </p:nvSpPr>
        <p:spPr>
          <a:xfrm>
            <a:off x="731520" y="2171121"/>
            <a:ext cx="283464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9B4F4A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9B4F4A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生成时间长</a:t>
            </a:r>
            <a:endParaRPr kumimoji="0" sz="1900" b="1" i="0" u="none" strike="noStrike" kern="1200" cap="none" spc="0" normalizeH="0" baseline="0" noProof="0">
              <a:ln>
                <a:noFill/>
              </a:ln>
              <a:solidFill>
                <a:srgbClr val="9B4F4A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F1A50D5-288D-4929-A78C-B944AB9F6D47}"/>
              </a:ext>
            </a:extLst>
          </p:cNvPr>
          <p:cNvSpPr>
            <a:spLocks noGrp="1"/>
          </p:cNvSpPr>
          <p:nvPr/>
        </p:nvSpPr>
        <p:spPr>
          <a:xfrm>
            <a:off x="749808" y="2783768"/>
            <a:ext cx="2852928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长回答和多轮工具交互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让 rollout 成本增加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FE31991-E5A8-4917-8563-BDA84FB52304}"/>
              </a:ext>
            </a:extLst>
          </p:cNvPr>
          <p:cNvSpPr>
            <a:spLocks noGrp="1"/>
          </p:cNvSpPr>
          <p:nvPr/>
        </p:nvSpPr>
        <p:spPr>
          <a:xfrm>
            <a:off x="749808" y="3478712"/>
            <a:ext cx="2761488" cy="0"/>
          </a:xfrm>
          <a:prstGeom prst="line">
            <a:avLst/>
          </a:prstGeom>
          <a:noFill/>
          <a:ln w="10160">
            <a:solidFill>
              <a:srgbClr val="9B4F4A"/>
            </a:solidFill>
            <a:prstDash val="solid"/>
          </a:ln>
        </p:spPr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5466563B-B36A-4CB6-AC88-3007177CC1EF}"/>
              </a:ext>
            </a:extLst>
          </p:cNvPr>
          <p:cNvSpPr>
            <a:spLocks noGrp="1"/>
          </p:cNvSpPr>
          <p:nvPr/>
        </p:nvSpPr>
        <p:spPr>
          <a:xfrm>
            <a:off x="790956" y="3812468"/>
            <a:ext cx="64008" cy="64008"/>
          </a:xfrm>
          <a:prstGeom prst="ellipse">
            <a:avLst/>
          </a:prstGeom>
          <a:solidFill>
            <a:srgbClr val="9B4F4A"/>
          </a:solidFill>
          <a:ln w="12700">
            <a:solidFill>
              <a:srgbClr val="9B4F4A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B05D16D-D89E-4212-B0FF-CE54609C7B7E}"/>
              </a:ext>
            </a:extLst>
          </p:cNvPr>
          <p:cNvSpPr>
            <a:spLocks noGrp="1"/>
          </p:cNvSpPr>
          <p:nvPr/>
        </p:nvSpPr>
        <p:spPr>
          <a:xfrm>
            <a:off x="960120" y="3725600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优化批处理与 KV Cache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36595AB0-3220-4ECC-9400-5B44B9D07F4C}"/>
              </a:ext>
            </a:extLst>
          </p:cNvPr>
          <p:cNvSpPr>
            <a:spLocks noGrp="1"/>
          </p:cNvSpPr>
          <p:nvPr/>
        </p:nvSpPr>
        <p:spPr>
          <a:xfrm>
            <a:off x="790956" y="4233092"/>
            <a:ext cx="64008" cy="64008"/>
          </a:xfrm>
          <a:prstGeom prst="ellipse">
            <a:avLst/>
          </a:prstGeom>
          <a:solidFill>
            <a:srgbClr val="9B4F4A"/>
          </a:solidFill>
          <a:ln w="12700">
            <a:solidFill>
              <a:srgbClr val="9B4F4A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E193EBC-69FA-4EEA-AA80-E033CD5923CA}"/>
              </a:ext>
            </a:extLst>
          </p:cNvPr>
          <p:cNvSpPr>
            <a:spLocks noGrp="1"/>
          </p:cNvSpPr>
          <p:nvPr/>
        </p:nvSpPr>
        <p:spPr>
          <a:xfrm>
            <a:off x="960120" y="4146224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控制无效重复和生成预算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F9E020B8-76C3-4B83-9876-F880DE1F299E}"/>
              </a:ext>
            </a:extLst>
          </p:cNvPr>
          <p:cNvSpPr>
            <a:spLocks noGrp="1"/>
          </p:cNvSpPr>
          <p:nvPr/>
        </p:nvSpPr>
        <p:spPr>
          <a:xfrm>
            <a:off x="790956" y="4653716"/>
            <a:ext cx="64008" cy="64008"/>
          </a:xfrm>
          <a:prstGeom prst="ellipse">
            <a:avLst/>
          </a:prstGeom>
          <a:solidFill>
            <a:srgbClr val="9B4F4A"/>
          </a:solidFill>
          <a:ln w="12700">
            <a:solidFill>
              <a:srgbClr val="9B4F4A"/>
            </a:solidFill>
            <a:prstDash val="solid"/>
          </a:ln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1B97FB8-281E-42F5-967D-B0A037B5AE79}"/>
              </a:ext>
            </a:extLst>
          </p:cNvPr>
          <p:cNvSpPr>
            <a:spLocks noGrp="1"/>
          </p:cNvSpPr>
          <p:nvPr/>
        </p:nvSpPr>
        <p:spPr>
          <a:xfrm>
            <a:off x="960120" y="4566848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同时检查任务成功率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9773C3B3-9C9D-4C8A-AE64-9CA297096863}"/>
              </a:ext>
            </a:extLst>
          </p:cNvPr>
          <p:cNvSpPr>
            <a:spLocks noGrp="1"/>
          </p:cNvSpPr>
          <p:nvPr/>
        </p:nvSpPr>
        <p:spPr>
          <a:xfrm>
            <a:off x="4206240" y="1933377"/>
            <a:ext cx="3310128" cy="3364992"/>
          </a:xfrm>
          <a:prstGeom prst="rect">
            <a:avLst/>
          </a:prstGeom>
          <a:solidFill>
            <a:srgbClr val="E6ECEF"/>
          </a:solidFill>
          <a:ln w="6985">
            <a:solidFill>
              <a:srgbClr val="365D7E"/>
            </a:solidFill>
            <a:prstDash val="solid"/>
          </a:ln>
        </p:spPr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7CFA4320-837C-4178-BFDE-F30AB3BDE85A}"/>
              </a:ext>
            </a:extLst>
          </p:cNvPr>
          <p:cNvSpPr>
            <a:spLocks noGrp="1"/>
          </p:cNvSpPr>
          <p:nvPr/>
        </p:nvSpPr>
        <p:spPr>
          <a:xfrm>
            <a:off x="4206240" y="1933377"/>
            <a:ext cx="3310128" cy="0"/>
          </a:xfrm>
          <a:prstGeom prst="line">
            <a:avLst/>
          </a:prstGeom>
          <a:noFill/>
          <a:ln w="27940">
            <a:solidFill>
              <a:srgbClr val="365D7E"/>
            </a:solidFill>
            <a:prstDash val="solid"/>
          </a:ln>
        </p:spPr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24366E14-AF75-4266-91A3-58B3F45A6190}"/>
              </a:ext>
            </a:extLst>
          </p:cNvPr>
          <p:cNvSpPr>
            <a:spLocks noGrp="1"/>
          </p:cNvSpPr>
          <p:nvPr/>
        </p:nvSpPr>
        <p:spPr>
          <a:xfrm>
            <a:off x="4407408" y="2171121"/>
            <a:ext cx="283464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365D7E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365D7E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组件相互等待</a:t>
            </a:r>
            <a:endParaRPr kumimoji="0" sz="1900" b="1" i="0" u="none" strike="noStrike" kern="1200" cap="none" spc="0" normalizeH="0" baseline="0" noProof="0">
              <a:ln>
                <a:noFill/>
              </a:ln>
              <a:solidFill>
                <a:srgbClr val="365D7E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BA258D0-AC1D-4E5A-B33E-86C65CBAD7B9}"/>
              </a:ext>
            </a:extLst>
          </p:cNvPr>
          <p:cNvSpPr>
            <a:spLocks noGrp="1"/>
          </p:cNvSpPr>
          <p:nvPr/>
        </p:nvSpPr>
        <p:spPr>
          <a:xfrm>
            <a:off x="4425696" y="2783768"/>
            <a:ext cx="2852928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少数长轨迹拖住批次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训练与生成忙闲不均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4ACACD4E-1A53-4749-83F9-1EEEAE25A4FA}"/>
              </a:ext>
            </a:extLst>
          </p:cNvPr>
          <p:cNvSpPr>
            <a:spLocks noGrp="1"/>
          </p:cNvSpPr>
          <p:nvPr/>
        </p:nvSpPr>
        <p:spPr>
          <a:xfrm>
            <a:off x="4425696" y="3478712"/>
            <a:ext cx="2761488" cy="0"/>
          </a:xfrm>
          <a:prstGeom prst="line">
            <a:avLst/>
          </a:prstGeom>
          <a:noFill/>
          <a:ln w="10160">
            <a:solidFill>
              <a:srgbClr val="365D7E"/>
            </a:solidFill>
            <a:prstDash val="solid"/>
          </a:ln>
        </p:spPr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4A0CB48F-E3DD-40DB-B82D-33DC92467A81}"/>
              </a:ext>
            </a:extLst>
          </p:cNvPr>
          <p:cNvSpPr>
            <a:spLocks noGrp="1"/>
          </p:cNvSpPr>
          <p:nvPr/>
        </p:nvSpPr>
        <p:spPr>
          <a:xfrm>
            <a:off x="4466844" y="3812468"/>
            <a:ext cx="64008" cy="64008"/>
          </a:xfrm>
          <a:prstGeom prst="ellipse">
            <a:avLst/>
          </a:prstGeom>
          <a:solidFill>
            <a:srgbClr val="365D7E"/>
          </a:solidFill>
          <a:ln w="12700">
            <a:solidFill>
              <a:srgbClr val="365D7E"/>
            </a:solidFill>
            <a:prstDash val="solid"/>
          </a:ln>
        </p:spPr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A682F1A2-F76C-45EA-8ED9-51EE68310415}"/>
              </a:ext>
            </a:extLst>
          </p:cNvPr>
          <p:cNvSpPr>
            <a:spLocks noGrp="1"/>
          </p:cNvSpPr>
          <p:nvPr/>
        </p:nvSpPr>
        <p:spPr>
          <a:xfrm>
            <a:off x="4636008" y="3725600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异步调度减少空闲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52832C1F-3DF1-4372-BF8D-9E3ED1CEC817}"/>
              </a:ext>
            </a:extLst>
          </p:cNvPr>
          <p:cNvSpPr>
            <a:spLocks noGrp="1"/>
          </p:cNvSpPr>
          <p:nvPr/>
        </p:nvSpPr>
        <p:spPr>
          <a:xfrm>
            <a:off x="4466844" y="4233092"/>
            <a:ext cx="64008" cy="64008"/>
          </a:xfrm>
          <a:prstGeom prst="ellipse">
            <a:avLst/>
          </a:prstGeom>
          <a:solidFill>
            <a:srgbClr val="365D7E"/>
          </a:solidFill>
          <a:ln w="12700">
            <a:solidFill>
              <a:srgbClr val="365D7E"/>
            </a:solidFill>
            <a:prstDash val="solid"/>
          </a:ln>
        </p:spPr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34635F39-7BF1-406F-8BF3-62EF89BAFDFE}"/>
              </a:ext>
            </a:extLst>
          </p:cNvPr>
          <p:cNvSpPr>
            <a:spLocks noGrp="1"/>
          </p:cNvSpPr>
          <p:nvPr/>
        </p:nvSpPr>
        <p:spPr>
          <a:xfrm>
            <a:off x="4636008" y="4146224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按负载分配运行资源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57324C88-012C-4A8E-BEC9-C3332D70D2BF}"/>
              </a:ext>
            </a:extLst>
          </p:cNvPr>
          <p:cNvSpPr>
            <a:spLocks noGrp="1"/>
          </p:cNvSpPr>
          <p:nvPr/>
        </p:nvSpPr>
        <p:spPr>
          <a:xfrm>
            <a:off x="4466844" y="4653716"/>
            <a:ext cx="64008" cy="64008"/>
          </a:xfrm>
          <a:prstGeom prst="ellipse">
            <a:avLst/>
          </a:prstGeom>
          <a:solidFill>
            <a:srgbClr val="365D7E"/>
          </a:solidFill>
          <a:ln w="12700">
            <a:solidFill>
              <a:srgbClr val="365D7E"/>
            </a:solidFill>
            <a:prstDash val="solid"/>
          </a:ln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3566FEAA-E971-4C93-80BD-854611E8FB57}"/>
              </a:ext>
            </a:extLst>
          </p:cNvPr>
          <p:cNvSpPr>
            <a:spLocks noGrp="1"/>
          </p:cNvSpPr>
          <p:nvPr/>
        </p:nvSpPr>
        <p:spPr>
          <a:xfrm>
            <a:off x="4636008" y="4566848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监控数据来自哪个模型版本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18795A9B-D388-474C-B5AD-E078D467C6A8}"/>
              </a:ext>
            </a:extLst>
          </p:cNvPr>
          <p:cNvSpPr>
            <a:spLocks noGrp="1"/>
          </p:cNvSpPr>
          <p:nvPr/>
        </p:nvSpPr>
        <p:spPr>
          <a:xfrm>
            <a:off x="7882128" y="1933377"/>
            <a:ext cx="3310128" cy="3364992"/>
          </a:xfrm>
          <a:prstGeom prst="rect">
            <a:avLst/>
          </a:prstGeom>
          <a:solidFill>
            <a:srgbClr val="EEE5E7"/>
          </a:solidFill>
          <a:ln w="6985">
            <a:solidFill>
              <a:srgbClr val="703D47"/>
            </a:solidFill>
            <a:prstDash val="solid"/>
          </a:ln>
        </p:spPr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A63A02C3-6525-4DBC-9C08-D0C73A699C44}"/>
              </a:ext>
            </a:extLst>
          </p:cNvPr>
          <p:cNvSpPr>
            <a:spLocks noGrp="1"/>
          </p:cNvSpPr>
          <p:nvPr/>
        </p:nvSpPr>
        <p:spPr>
          <a:xfrm>
            <a:off x="7882128" y="1933377"/>
            <a:ext cx="3310128" cy="0"/>
          </a:xfrm>
          <a:prstGeom prst="line">
            <a:avLst/>
          </a:prstGeom>
          <a:noFill/>
          <a:ln w="27940">
            <a:solidFill>
              <a:srgbClr val="703D47"/>
            </a:solidFill>
            <a:prstDash val="solid"/>
          </a:ln>
        </p:spPr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7250DDA2-BD74-4F80-9CD1-EB1E7F293781}"/>
              </a:ext>
            </a:extLst>
          </p:cNvPr>
          <p:cNvSpPr>
            <a:spLocks noGrp="1"/>
          </p:cNvSpPr>
          <p:nvPr/>
        </p:nvSpPr>
        <p:spPr>
          <a:xfrm>
            <a:off x="8083296" y="2171121"/>
            <a:ext cx="2834640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900" b="1" i="0" u="none" strike="noStrike" kern="1200" cap="none" spc="0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参数与状态搬运</a:t>
            </a:r>
            <a:endParaRPr kumimoji="0" sz="190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B202B881-6CA7-4AF1-A398-5EBA01F8A90E}"/>
              </a:ext>
            </a:extLst>
          </p:cNvPr>
          <p:cNvSpPr>
            <a:spLocks noGrp="1"/>
          </p:cNvSpPr>
          <p:nvPr/>
        </p:nvSpPr>
        <p:spPr>
          <a:xfrm>
            <a:off x="8101584" y="2783768"/>
            <a:ext cx="2852928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权重同步、环境启动与恢复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带来通信和调度开销</a:t>
            </a:r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5E8D8EB6-E5A2-4D6B-9634-45412CA048C2}"/>
              </a:ext>
            </a:extLst>
          </p:cNvPr>
          <p:cNvSpPr>
            <a:spLocks noGrp="1"/>
          </p:cNvSpPr>
          <p:nvPr/>
        </p:nvSpPr>
        <p:spPr>
          <a:xfrm>
            <a:off x="8101584" y="3478712"/>
            <a:ext cx="2761488" cy="0"/>
          </a:xfrm>
          <a:prstGeom prst="line">
            <a:avLst/>
          </a:prstGeom>
          <a:noFill/>
          <a:ln w="10160">
            <a:solidFill>
              <a:srgbClr val="703D47"/>
            </a:solidFill>
            <a:prstDash val="solid"/>
          </a:ln>
        </p:spPr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70A5948A-67AB-4B1C-AE8A-5816ACF27513}"/>
              </a:ext>
            </a:extLst>
          </p:cNvPr>
          <p:cNvSpPr>
            <a:spLocks noGrp="1"/>
          </p:cNvSpPr>
          <p:nvPr/>
        </p:nvSpPr>
        <p:spPr>
          <a:xfrm>
            <a:off x="8142732" y="3812468"/>
            <a:ext cx="64008" cy="64008"/>
          </a:xfrm>
          <a:prstGeom prst="ellipse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67131EC2-5E95-41C9-BF9E-23DE4D0FBA4A}"/>
              </a:ext>
            </a:extLst>
          </p:cNvPr>
          <p:cNvSpPr>
            <a:spLocks noGrp="1"/>
          </p:cNvSpPr>
          <p:nvPr/>
        </p:nvSpPr>
        <p:spPr>
          <a:xfrm>
            <a:off x="8311896" y="3725600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减少权重同步开销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797F394F-387F-4381-8DAC-BF62583D2676}"/>
              </a:ext>
            </a:extLst>
          </p:cNvPr>
          <p:cNvSpPr>
            <a:spLocks noGrp="1"/>
          </p:cNvSpPr>
          <p:nvPr/>
        </p:nvSpPr>
        <p:spPr>
          <a:xfrm>
            <a:off x="8142732" y="4233092"/>
            <a:ext cx="64008" cy="64008"/>
          </a:xfrm>
          <a:prstGeom prst="ellipse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BCB37E68-9FB0-46C0-BFA5-8BFA4478F1F4}"/>
              </a:ext>
            </a:extLst>
          </p:cNvPr>
          <p:cNvSpPr>
            <a:spLocks noGrp="1"/>
          </p:cNvSpPr>
          <p:nvPr/>
        </p:nvSpPr>
        <p:spPr>
          <a:xfrm>
            <a:off x="8311896" y="4146224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缓存环境并保存必要状态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242BD6B6-93F2-4177-80A6-B9CD8674C5E2}"/>
              </a:ext>
            </a:extLst>
          </p:cNvPr>
          <p:cNvSpPr>
            <a:spLocks noGrp="1"/>
          </p:cNvSpPr>
          <p:nvPr/>
        </p:nvSpPr>
        <p:spPr>
          <a:xfrm>
            <a:off x="8142732" y="4653716"/>
            <a:ext cx="64008" cy="64008"/>
          </a:xfrm>
          <a:prstGeom prst="ellipse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F8585143-DE3F-4A6E-94CF-5AF509CF7530}"/>
              </a:ext>
            </a:extLst>
          </p:cNvPr>
          <p:cNvSpPr>
            <a:spLocks noGrp="1"/>
          </p:cNvSpPr>
          <p:nvPr/>
        </p:nvSpPr>
        <p:spPr>
          <a:xfrm>
            <a:off x="8311896" y="4566848"/>
            <a:ext cx="26060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检查采样与训练的一致性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1" name="Slide Number Placeholder 0">
            <a:extLst>
              <a:ext uri="{FF2B5EF4-FFF2-40B4-BE49-F238E27FC236}">
                <a16:creationId xmlns:a16="http://schemas.microsoft.com/office/drawing/2014/main" id="{88600236-2A13-48DE-A516-08774581E7FA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EA83FA91-883A-0168-8075-96CEB9DCA3C2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16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2" name="Text 27">
            <a:extLst>
              <a:ext uri="{FF2B5EF4-FFF2-40B4-BE49-F238E27FC236}">
                <a16:creationId xmlns:a16="http://schemas.microsoft.com/office/drawing/2014/main" id="{23797A96-FB9B-BBD7-B793-CE5DBAC78CB7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69D471E9-AAB1-531D-E822-7BA980B58930}"/>
              </a:ext>
            </a:extLst>
          </p:cNvPr>
          <p:cNvSpPr>
            <a:spLocks noGrp="1"/>
          </p:cNvSpPr>
          <p:nvPr/>
        </p:nvSpPr>
        <p:spPr>
          <a:xfrm>
            <a:off x="658368" y="5641340"/>
            <a:ext cx="9829800" cy="420624"/>
          </a:xfrm>
          <a:prstGeom prst="rect">
            <a:avLst/>
          </a:prstGeom>
          <a:solidFill>
            <a:srgbClr val="EFE7E6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58AD621A-DB38-833D-16A5-F543A23B4848}"/>
              </a:ext>
            </a:extLst>
          </p:cNvPr>
          <p:cNvSpPr>
            <a:spLocks noGrp="1"/>
          </p:cNvSpPr>
          <p:nvPr/>
        </p:nvSpPr>
        <p:spPr>
          <a:xfrm>
            <a:off x="658368" y="5641340"/>
            <a:ext cx="50292" cy="420624"/>
          </a:xfrm>
          <a:prstGeom prst="rect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DDB35308-54DB-D368-AB2F-4DFB144A8A72}"/>
              </a:ext>
            </a:extLst>
          </p:cNvPr>
          <p:cNvSpPr>
            <a:spLocks noGrp="1"/>
          </p:cNvSpPr>
          <p:nvPr/>
        </p:nvSpPr>
        <p:spPr>
          <a:xfrm>
            <a:off x="822960" y="5650484"/>
            <a:ext cx="9573768" cy="393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RL 系统要减少生成、执行与训练之间的等待，并以达到目标效果的时间和算力衡量效率。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33770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EB8B307-58C2-40E1-A455-B64F2188EE5B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79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90" b="1" spc="35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rPr>
              <a:t>04  评估</a:t>
            </a:r>
            <a:endParaRPr sz="79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6572109-19C1-4672-BEA9-5F1E04D7EF8A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评估：能力是否提升，代价是否值得？</a:t>
            </a:r>
            <a:endParaRPr sz="228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B6642DE-6F5E-428C-8E4D-9706FCF7C0D6}"/>
              </a:ext>
            </a:extLst>
          </p:cNvPr>
          <p:cNvSpPr>
            <a:spLocks noGrp="1"/>
          </p:cNvSpPr>
          <p:nvPr/>
        </p:nvSpPr>
        <p:spPr>
          <a:xfrm>
            <a:off x="749808" y="1896559"/>
            <a:ext cx="4389120" cy="841248"/>
          </a:xfrm>
          <a:prstGeom prst="rect">
            <a:avLst/>
          </a:prstGeom>
          <a:solidFill>
            <a:srgbClr val="E5EEEE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B0B5DC7-30F4-4540-B1CB-D7A22BEE656F}"/>
              </a:ext>
            </a:extLst>
          </p:cNvPr>
          <p:cNvSpPr>
            <a:spLocks noGrp="1"/>
          </p:cNvSpPr>
          <p:nvPr/>
        </p:nvSpPr>
        <p:spPr>
          <a:xfrm>
            <a:off x="877824" y="2033719"/>
            <a:ext cx="0" cy="237744"/>
          </a:xfrm>
          <a:prstGeom prst="line">
            <a:avLst/>
          </a:prstGeom>
          <a:noFill/>
          <a:ln w="27940">
            <a:solidFill>
              <a:srgbClr val="286B70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7BB416B-9CF9-4BC9-99F0-465DB9012355}"/>
              </a:ext>
            </a:extLst>
          </p:cNvPr>
          <p:cNvSpPr>
            <a:spLocks noGrp="1"/>
          </p:cNvSpPr>
          <p:nvPr/>
        </p:nvSpPr>
        <p:spPr>
          <a:xfrm>
            <a:off x="987552" y="2033719"/>
            <a:ext cx="4023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确认是否学会</a:t>
            </a:r>
            <a:endParaRPr sz="16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AF84574-2A75-4D99-B485-12F0D98526B9}"/>
              </a:ext>
            </a:extLst>
          </p:cNvPr>
          <p:cNvSpPr>
            <a:spLocks noGrp="1"/>
          </p:cNvSpPr>
          <p:nvPr/>
        </p:nvSpPr>
        <p:spPr>
          <a:xfrm>
            <a:off x="987552" y="2426911"/>
            <a:ext cx="402336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新任务、新场景能否做好？</a:t>
            </a:r>
            <a:endParaRPr sz="160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95BF97D-CF14-48AF-AC42-7CF035BD3869}"/>
              </a:ext>
            </a:extLst>
          </p:cNvPr>
          <p:cNvSpPr>
            <a:spLocks noGrp="1"/>
          </p:cNvSpPr>
          <p:nvPr/>
        </p:nvSpPr>
        <p:spPr>
          <a:xfrm>
            <a:off x="749808" y="2948119"/>
            <a:ext cx="4389120" cy="841248"/>
          </a:xfrm>
          <a:prstGeom prst="rect">
            <a:avLst/>
          </a:prstGeom>
          <a:solidFill>
            <a:srgbClr val="F2E9DF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B5AB72BB-0379-4ABA-B43B-DB9C350B80B7}"/>
              </a:ext>
            </a:extLst>
          </p:cNvPr>
          <p:cNvSpPr>
            <a:spLocks noGrp="1"/>
          </p:cNvSpPr>
          <p:nvPr/>
        </p:nvSpPr>
        <p:spPr>
          <a:xfrm>
            <a:off x="877824" y="3085279"/>
            <a:ext cx="0" cy="237744"/>
          </a:xfrm>
          <a:prstGeom prst="line">
            <a:avLst/>
          </a:prstGeom>
          <a:noFill/>
          <a:ln w="27940">
            <a:solidFill>
              <a:srgbClr val="A16635"/>
            </a:solidFill>
            <a:prstDash val="solid"/>
          </a:ln>
        </p:spPr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461C23A-01D4-4C63-92FC-6BFFC367C2F9}"/>
              </a:ext>
            </a:extLst>
          </p:cNvPr>
          <p:cNvSpPr>
            <a:spLocks noGrp="1"/>
          </p:cNvSpPr>
          <p:nvPr/>
        </p:nvSpPr>
        <p:spPr>
          <a:xfrm>
            <a:off x="987552" y="3085279"/>
            <a:ext cx="4023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检查有无退步</a:t>
            </a:r>
            <a:endParaRPr sz="16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429D684-F8C8-4357-8EF2-D550CEA88EB2}"/>
              </a:ext>
            </a:extLst>
          </p:cNvPr>
          <p:cNvSpPr>
            <a:spLocks noGrp="1"/>
          </p:cNvSpPr>
          <p:nvPr/>
        </p:nvSpPr>
        <p:spPr>
          <a:xfrm>
            <a:off x="987552" y="3478471"/>
            <a:ext cx="402336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原本会做的任务是否仍能做好？</a:t>
            </a:r>
            <a:endParaRPr sz="160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FFCFF18-1E9E-44E7-BBD6-E5EBBE3C02D0}"/>
              </a:ext>
            </a:extLst>
          </p:cNvPr>
          <p:cNvSpPr>
            <a:spLocks noGrp="1"/>
          </p:cNvSpPr>
          <p:nvPr/>
        </p:nvSpPr>
        <p:spPr>
          <a:xfrm>
            <a:off x="749808" y="3999679"/>
            <a:ext cx="4389120" cy="841248"/>
          </a:xfrm>
          <a:prstGeom prst="rect">
            <a:avLst/>
          </a:prstGeom>
          <a:solidFill>
            <a:srgbClr val="EEE5E7"/>
          </a:solidFill>
          <a:ln w="5715">
            <a:solidFill>
              <a:srgbClr val="D9D2C8"/>
            </a:solidFill>
            <a:prstDash val="solid"/>
          </a:ln>
        </p:spPr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F2A079DD-0F14-4F8F-A970-546420BF0122}"/>
              </a:ext>
            </a:extLst>
          </p:cNvPr>
          <p:cNvSpPr>
            <a:spLocks noGrp="1"/>
          </p:cNvSpPr>
          <p:nvPr/>
        </p:nvSpPr>
        <p:spPr>
          <a:xfrm>
            <a:off x="877824" y="4136839"/>
            <a:ext cx="0" cy="237744"/>
          </a:xfrm>
          <a:prstGeom prst="line">
            <a:avLst/>
          </a:prstGeom>
          <a:noFill/>
          <a:ln w="27940">
            <a:solidFill>
              <a:srgbClr val="703D47"/>
            </a:solidFill>
            <a:prstDash val="solid"/>
          </a:ln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54F49779-BEFB-4337-912A-8D3EBBC9663E}"/>
              </a:ext>
            </a:extLst>
          </p:cNvPr>
          <p:cNvSpPr>
            <a:spLocks noGrp="1"/>
          </p:cNvSpPr>
          <p:nvPr/>
        </p:nvSpPr>
        <p:spPr>
          <a:xfrm>
            <a:off x="987552" y="4136839"/>
            <a:ext cx="402336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判断提升是否划算</a:t>
            </a:r>
            <a:endParaRPr sz="16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943B7328-43ED-4940-86A0-792442F94C97}"/>
              </a:ext>
            </a:extLst>
          </p:cNvPr>
          <p:cNvSpPr>
            <a:spLocks noGrp="1"/>
          </p:cNvSpPr>
          <p:nvPr/>
        </p:nvSpPr>
        <p:spPr>
          <a:xfrm>
            <a:off x="987552" y="4530031"/>
            <a:ext cx="402336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效果提升多少，时间与成本增加多少？</a:t>
            </a:r>
            <a:endParaRPr sz="160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5F0108F-AA9E-4EC2-974F-6D75DD8CBEDC}"/>
              </a:ext>
            </a:extLst>
          </p:cNvPr>
          <p:cNvSpPr>
            <a:spLocks noGrp="1"/>
          </p:cNvSpPr>
          <p:nvPr/>
        </p:nvSpPr>
        <p:spPr>
          <a:xfrm>
            <a:off x="5687568" y="153619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9B4F4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9B4F4A"/>
                </a:solidFill>
                <a:latin typeface="Microsoft YaHei"/>
                <a:ea typeface="Microsoft YaHei"/>
                <a:cs typeface="Microsoft YaHei"/>
              </a:rPr>
              <a:t>当前评估有哪些难点？</a:t>
            </a:r>
            <a:endParaRPr sz="16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AFF0D66-C5CB-49AA-BC2A-9B8FC3881B28}"/>
              </a:ext>
            </a:extLst>
          </p:cNvPr>
          <p:cNvSpPr>
            <a:spLocks noGrp="1"/>
          </p:cNvSpPr>
          <p:nvPr/>
        </p:nvSpPr>
        <p:spPr>
          <a:xfrm>
            <a:off x="5687568" y="1993392"/>
            <a:ext cx="2176272" cy="694944"/>
          </a:xfrm>
          <a:prstGeom prst="roundRect">
            <a:avLst/>
          </a:prstGeom>
          <a:solidFill>
            <a:srgbClr val="F1E4E2"/>
          </a:solidFill>
          <a:ln w="8890">
            <a:solidFill>
              <a:srgbClr val="9B4F4A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41CED5B-E218-486F-8FED-7CE25B0F411F}"/>
              </a:ext>
            </a:extLst>
          </p:cNvPr>
          <p:cNvSpPr>
            <a:spLocks noGrp="1"/>
          </p:cNvSpPr>
          <p:nvPr/>
        </p:nvSpPr>
        <p:spPr>
          <a:xfrm>
            <a:off x="5806440" y="2133600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任务覆盖有限
高分未必代表实际能力</a:t>
            </a:r>
            <a:endParaRPr sz="160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1EA4B52A-87E2-460F-85F6-1F960070CC61}"/>
              </a:ext>
            </a:extLst>
          </p:cNvPr>
          <p:cNvSpPr>
            <a:spLocks noGrp="1"/>
          </p:cNvSpPr>
          <p:nvPr/>
        </p:nvSpPr>
        <p:spPr>
          <a:xfrm>
            <a:off x="8110728" y="1993392"/>
            <a:ext cx="2176272" cy="694944"/>
          </a:xfrm>
          <a:prstGeom prst="roundRect">
            <a:avLst/>
          </a:prstGeom>
          <a:solidFill>
            <a:srgbClr val="F1E4E2"/>
          </a:solidFill>
          <a:ln w="8890">
            <a:solidFill>
              <a:srgbClr val="9B4F4A"/>
            </a:solidFill>
            <a:prstDash val="solid"/>
          </a:ln>
        </p:spPr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8240EF8-0E4E-4513-80B5-33A70B8D1714}"/>
              </a:ext>
            </a:extLst>
          </p:cNvPr>
          <p:cNvSpPr>
            <a:spLocks noGrp="1"/>
          </p:cNvSpPr>
          <p:nvPr/>
        </p:nvSpPr>
        <p:spPr>
          <a:xfrm>
            <a:off x="8229600" y="2133600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评分可能出错
测试漏检，模型误判</a:t>
            </a:r>
            <a:endParaRPr sz="160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66A3C307-1799-4373-8BF7-C5D1367DF004}"/>
              </a:ext>
            </a:extLst>
          </p:cNvPr>
          <p:cNvSpPr>
            <a:spLocks noGrp="1"/>
          </p:cNvSpPr>
          <p:nvPr/>
        </p:nvSpPr>
        <p:spPr>
          <a:xfrm>
            <a:off x="5687568" y="2907792"/>
            <a:ext cx="2176272" cy="694944"/>
          </a:xfrm>
          <a:prstGeom prst="roundRect">
            <a:avLst/>
          </a:prstGeom>
          <a:solidFill>
            <a:srgbClr val="F1E4E2"/>
          </a:solidFill>
          <a:ln w="8890">
            <a:solidFill>
              <a:srgbClr val="9B4F4A"/>
            </a:solidFill>
            <a:prstDash val="solid"/>
          </a:ln>
        </p:spPr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ABD62240-FEEF-459A-A61C-D818D6170DF9}"/>
              </a:ext>
            </a:extLst>
          </p:cNvPr>
          <p:cNvSpPr>
            <a:spLocks noGrp="1"/>
          </p:cNvSpPr>
          <p:nvPr/>
        </p:nvSpPr>
        <p:spPr>
          <a:xfrm>
            <a:off x="5806440" y="3048000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工具与预算不同
分数难以直接比较</a:t>
            </a:r>
            <a:endParaRPr sz="160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56F7E1E6-2F0B-43D7-ACA8-DB77493C33F4}"/>
              </a:ext>
            </a:extLst>
          </p:cNvPr>
          <p:cNvSpPr>
            <a:spLocks noGrp="1"/>
          </p:cNvSpPr>
          <p:nvPr/>
        </p:nvSpPr>
        <p:spPr>
          <a:xfrm>
            <a:off x="8110728" y="2907792"/>
            <a:ext cx="2176272" cy="694944"/>
          </a:xfrm>
          <a:prstGeom prst="roundRect">
            <a:avLst/>
          </a:prstGeom>
          <a:solidFill>
            <a:srgbClr val="F1E4E2"/>
          </a:solidFill>
          <a:ln w="8890">
            <a:solidFill>
              <a:srgbClr val="9B4F4A"/>
            </a:solidFill>
            <a:prstDash val="solid"/>
          </a:ln>
        </p:spPr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31D0B9DA-A063-45B0-9B44-DDAE8722EA36}"/>
              </a:ext>
            </a:extLst>
          </p:cNvPr>
          <p:cNvSpPr>
            <a:spLocks noGrp="1"/>
          </p:cNvSpPr>
          <p:nvPr/>
        </p:nvSpPr>
        <p:spPr>
          <a:xfrm>
            <a:off x="8229600" y="3048000"/>
            <a:ext cx="192024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buNone/>
              <a:def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长任务结果有波动
一次成功不代表稳定</a:t>
            </a:r>
            <a:endParaRPr sz="16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BBA9458E-4786-44E6-BBD5-654A2C8F1E71}"/>
              </a:ext>
            </a:extLst>
          </p:cNvPr>
          <p:cNvSpPr>
            <a:spLocks noGrp="1"/>
          </p:cNvSpPr>
          <p:nvPr/>
        </p:nvSpPr>
        <p:spPr>
          <a:xfrm>
            <a:off x="5687568" y="3949973"/>
            <a:ext cx="45720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怎样让结果更可信？</a:t>
            </a:r>
            <a:endParaRPr sz="160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0D8FFC11-D8CF-41BF-9089-FD7911510E53}"/>
              </a:ext>
            </a:extLst>
          </p:cNvPr>
          <p:cNvSpPr>
            <a:spLocks noGrp="1"/>
          </p:cNvSpPr>
          <p:nvPr/>
        </p:nvSpPr>
        <p:spPr>
          <a:xfrm>
            <a:off x="5687568" y="4315733"/>
            <a:ext cx="2176272" cy="237744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060DABA7-3F88-4F09-928D-44856FEBAA06}"/>
              </a:ext>
            </a:extLst>
          </p:cNvPr>
          <p:cNvSpPr>
            <a:spLocks noGrp="1"/>
          </p:cNvSpPr>
          <p:nvPr/>
        </p:nvSpPr>
        <p:spPr>
          <a:xfrm>
            <a:off x="5715000" y="4324877"/>
            <a:ext cx="2121408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独立新任务与真实场景</a:t>
            </a:r>
            <a:endParaRPr sz="160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8B62B67E-5197-413D-BA2D-5F9F19F711A0}"/>
              </a:ext>
            </a:extLst>
          </p:cNvPr>
          <p:cNvSpPr>
            <a:spLocks noGrp="1"/>
          </p:cNvSpPr>
          <p:nvPr/>
        </p:nvSpPr>
        <p:spPr>
          <a:xfrm>
            <a:off x="8110728" y="4315733"/>
            <a:ext cx="2176272" cy="237744"/>
          </a:xfrm>
          <a:prstGeom prst="rect">
            <a:avLst/>
          </a:prstGeom>
          <a:solidFill>
            <a:srgbClr val="286B70"/>
          </a:solidFill>
          <a:ln w="2540">
            <a:solidFill>
              <a:srgbClr val="286B70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942949DE-6169-4F7D-A1CB-082294E1D692}"/>
              </a:ext>
            </a:extLst>
          </p:cNvPr>
          <p:cNvSpPr>
            <a:spLocks noGrp="1"/>
          </p:cNvSpPr>
          <p:nvPr/>
        </p:nvSpPr>
        <p:spPr>
          <a:xfrm>
            <a:off x="8138160" y="4324877"/>
            <a:ext cx="2121408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执行验证与人工抽查</a:t>
            </a:r>
            <a:endParaRPr sz="1600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AD0733E3-42B7-4F1C-9365-47D02ED67DFE}"/>
              </a:ext>
            </a:extLst>
          </p:cNvPr>
          <p:cNvSpPr>
            <a:spLocks noGrp="1"/>
          </p:cNvSpPr>
          <p:nvPr/>
        </p:nvSpPr>
        <p:spPr>
          <a:xfrm>
            <a:off x="5687568" y="4818653"/>
            <a:ext cx="2176272" cy="237744"/>
          </a:xfrm>
          <a:prstGeom prst="rect">
            <a:avLst/>
          </a:prstGeom>
          <a:solidFill>
            <a:srgbClr val="703D47"/>
          </a:solidFill>
          <a:ln w="2540">
            <a:solidFill>
              <a:srgbClr val="703D47"/>
            </a:solidFill>
            <a:prstDash val="solid"/>
          </a:ln>
        </p:spPr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0E696535-5CF1-4311-B126-10434456DE87}"/>
              </a:ext>
            </a:extLst>
          </p:cNvPr>
          <p:cNvSpPr>
            <a:spLocks noGrp="1"/>
          </p:cNvSpPr>
          <p:nvPr/>
        </p:nvSpPr>
        <p:spPr>
          <a:xfrm>
            <a:off x="5715000" y="4827797"/>
            <a:ext cx="2121408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统一环境、工具与预算</a:t>
            </a:r>
            <a:endParaRPr sz="160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49F636D4-0595-4910-8DDB-0EB9CF575424}"/>
              </a:ext>
            </a:extLst>
          </p:cNvPr>
          <p:cNvSpPr>
            <a:spLocks noGrp="1"/>
          </p:cNvSpPr>
          <p:nvPr/>
        </p:nvSpPr>
        <p:spPr>
          <a:xfrm>
            <a:off x="8110728" y="4818653"/>
            <a:ext cx="2176272" cy="237744"/>
          </a:xfrm>
          <a:prstGeom prst="rect">
            <a:avLst/>
          </a:prstGeom>
          <a:solidFill>
            <a:srgbClr val="703D47"/>
          </a:solidFill>
          <a:ln w="2540">
            <a:solidFill>
              <a:srgbClr val="703D47"/>
            </a:solidFill>
            <a:prstDash val="solid"/>
          </a:ln>
        </p:spPr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4F21B0D6-D5C5-4B27-BDE5-DEAAE8315488}"/>
              </a:ext>
            </a:extLst>
          </p:cNvPr>
          <p:cNvSpPr>
            <a:spLocks noGrp="1"/>
          </p:cNvSpPr>
          <p:nvPr/>
        </p:nvSpPr>
        <p:spPr>
          <a:xfrm>
            <a:off x="8138160" y="4827797"/>
            <a:ext cx="2121408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重复运行并检查过程</a:t>
            </a:r>
            <a:endParaRPr sz="1600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5C4A97FA-F368-4641-B950-291EE7CE4A59}"/>
              </a:ext>
            </a:extLst>
          </p:cNvPr>
          <p:cNvSpPr>
            <a:spLocks noGrp="1"/>
          </p:cNvSpPr>
          <p:nvPr/>
        </p:nvSpPr>
        <p:spPr>
          <a:xfrm>
            <a:off x="749808" y="5559552"/>
            <a:ext cx="9875520" cy="420624"/>
          </a:xfrm>
          <a:prstGeom prst="rect">
            <a:avLst/>
          </a:prstGeom>
          <a:solidFill>
            <a:srgbClr val="EFE7E6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EB297EF6-CB83-4976-9206-0782B40C323C}"/>
              </a:ext>
            </a:extLst>
          </p:cNvPr>
          <p:cNvSpPr>
            <a:spLocks noGrp="1"/>
          </p:cNvSpPr>
          <p:nvPr/>
        </p:nvSpPr>
        <p:spPr>
          <a:xfrm>
            <a:off x="749808" y="5559552"/>
            <a:ext cx="50292" cy="420624"/>
          </a:xfrm>
          <a:prstGeom prst="rect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1F8C02B5-2BC6-43EB-A3E9-11E39F21F0DA}"/>
              </a:ext>
            </a:extLst>
          </p:cNvPr>
          <p:cNvSpPr>
            <a:spLocks noGrp="1"/>
          </p:cNvSpPr>
          <p:nvPr/>
        </p:nvSpPr>
        <p:spPr>
          <a:xfrm>
            <a:off x="914400" y="5568696"/>
            <a:ext cx="9619488" cy="393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rPr>
              <a:t>可靠的评估，要在独立任务和一致条件下，同时检验完成质量、稳定性与成本。</a:t>
            </a:r>
            <a:endParaRPr/>
          </a:p>
        </p:txBody>
      </p:sp>
      <p:sp>
        <p:nvSpPr>
          <p:cNvPr id="38" name="Slide Number Placeholder 0">
            <a:extLst>
              <a:ext uri="{FF2B5EF4-FFF2-40B4-BE49-F238E27FC236}">
                <a16:creationId xmlns:a16="http://schemas.microsoft.com/office/drawing/2014/main" id="{73676D6A-4726-482C-A47D-CE5FD6DB29E0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>
              <a:buNone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DC9C7607-4BA3-B4DC-A00F-2E67A9FCFF7E}" type="slidenum">
              <a: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rPr>
              <a:t>17</a:t>
            </a:fld>
            <a:endParaRPr/>
          </a:p>
        </p:txBody>
      </p:sp>
      <p:sp>
        <p:nvSpPr>
          <p:cNvPr id="39" name="Text 27">
            <a:extLst>
              <a:ext uri="{FF2B5EF4-FFF2-40B4-BE49-F238E27FC236}">
                <a16:creationId xmlns:a16="http://schemas.microsoft.com/office/drawing/2014/main" id="{F0099498-A418-6470-7028-C00178908B51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Peking University MELON </a:t>
            </a:r>
            <a:r>
              <a:rPr sz="650">
                <a:solidFill>
                  <a:srgbClr val="8B867F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 Foundation Models: Theory and Applications </a:t>
            </a:r>
            <a:r>
              <a:rPr sz="650">
                <a:solidFill>
                  <a:srgbClr val="8B867F"/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sz="650">
                <a:solidFill>
                  <a:srgbClr val="8B867F"/>
                </a:solidFill>
                <a:latin typeface="Arial"/>
                <a:ea typeface="Arial"/>
                <a:cs typeface="Arial"/>
              </a:rPr>
              <a:t> Week 1 / Talk 2</a:t>
            </a:r>
            <a:endParaRPr sz="650"/>
          </a:p>
        </p:txBody>
      </p:sp>
      <p:sp>
        <p:nvSpPr>
          <p:cNvPr id="40" name="Why evaluation matters">
            <a:extLst>
              <a:ext uri="{FF2B5EF4-FFF2-40B4-BE49-F238E27FC236}">
                <a16:creationId xmlns:a16="http://schemas.microsoft.com/office/drawing/2014/main" id="{49B8C4DF-F6AB-41D3-AD49-3685DB505531}"/>
              </a:ext>
            </a:extLst>
          </p:cNvPr>
          <p:cNvSpPr>
            <a:spLocks noGrp="1"/>
          </p:cNvSpPr>
          <p:nvPr/>
        </p:nvSpPr>
        <p:spPr>
          <a:xfrm>
            <a:off x="752475" y="1504950"/>
            <a:ext cx="4476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/>
          <a:p>
            <a:pPr>
              <a:defRPr sz="1650" b="0">
                <a:solidFill>
                  <a:srgbClr val="276F7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76F74"/>
                </a:solidFill>
                <a:latin typeface="Microsoft YaHei"/>
                <a:ea typeface="Microsoft YaHei"/>
                <a:cs typeface="Microsoft YaHei"/>
              </a:rPr>
              <a:t>为什么必须做评估？</a:t>
            </a:r>
          </a:p>
        </p:txBody>
      </p:sp>
    </p:spTree>
    <p:extLst>
      <p:ext uri="{BB962C8B-B14F-4D97-AF65-F5344CB8AC3E}">
        <p14:creationId xmlns:p14="http://schemas.microsoft.com/office/powerpoint/2010/main" val="781261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F15D850-7DAE-4EDC-809E-8D6CFCA296E1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实践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D3C3661-1109-459C-93DD-C111D26FCA15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围绕一个目标，逐步建立可比较的实验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1847D13-5863-4F09-B759-D3913CE3D9FC}"/>
              </a:ext>
            </a:extLst>
          </p:cNvPr>
          <p:cNvSpPr>
            <a:spLocks noGrp="1"/>
          </p:cNvSpPr>
          <p:nvPr/>
        </p:nvSpPr>
        <p:spPr>
          <a:xfrm>
            <a:off x="573024" y="2279055"/>
            <a:ext cx="208483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01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678EEF75-4CEC-4614-AAD3-1414D4E81AEA}"/>
              </a:ext>
            </a:extLst>
          </p:cNvPr>
          <p:cNvSpPr>
            <a:spLocks noGrp="1"/>
          </p:cNvSpPr>
          <p:nvPr/>
        </p:nvSpPr>
        <p:spPr>
          <a:xfrm>
            <a:off x="573024" y="2644815"/>
            <a:ext cx="2084832" cy="1298448"/>
          </a:xfrm>
          <a:prstGeom prst="rect">
            <a:avLst/>
          </a:prstGeom>
          <a:solidFill>
            <a:srgbClr val="EEEAE3"/>
          </a:solidFill>
          <a:ln w="6985">
            <a:solidFill>
              <a:srgbClr val="686760"/>
            </a:solidFill>
            <a:prstDash val="solid"/>
          </a:ln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FACDE78-6240-4D17-A8BE-0E7AA98CAE42}"/>
              </a:ext>
            </a:extLst>
          </p:cNvPr>
          <p:cNvSpPr>
            <a:spLocks noGrp="1"/>
          </p:cNvSpPr>
          <p:nvPr/>
        </p:nvSpPr>
        <p:spPr>
          <a:xfrm>
            <a:off x="573024" y="2644815"/>
            <a:ext cx="2084832" cy="0"/>
          </a:xfrm>
          <a:prstGeom prst="line">
            <a:avLst/>
          </a:prstGeom>
          <a:noFill/>
          <a:ln w="25400">
            <a:solidFill>
              <a:srgbClr val="686760"/>
            </a:solidFill>
            <a:prstDash val="solid"/>
          </a:ln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C9322F2-FA5B-4A3F-8E15-D6FAF45070BE}"/>
              </a:ext>
            </a:extLst>
          </p:cNvPr>
          <p:cNvSpPr>
            <a:spLocks noGrp="1"/>
          </p:cNvSpPr>
          <p:nvPr/>
        </p:nvSpPr>
        <p:spPr>
          <a:xfrm>
            <a:off x="682752" y="2891703"/>
            <a:ext cx="186537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定义目标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7CE3B1B-9986-4768-BA09-C6849FC2B6DE}"/>
              </a:ext>
            </a:extLst>
          </p:cNvPr>
          <p:cNvSpPr>
            <a:spLocks noGrp="1"/>
          </p:cNvSpPr>
          <p:nvPr/>
        </p:nvSpPr>
        <p:spPr>
          <a:xfrm>
            <a:off x="701040" y="3321471"/>
            <a:ext cx="182880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任务与成功条件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64585F6-ECDB-4ED8-9902-72C5050DA705}"/>
              </a:ext>
            </a:extLst>
          </p:cNvPr>
          <p:cNvSpPr>
            <a:spLocks noGrp="1"/>
          </p:cNvSpPr>
          <p:nvPr/>
        </p:nvSpPr>
        <p:spPr>
          <a:xfrm>
            <a:off x="2822448" y="2279055"/>
            <a:ext cx="208483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A16635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02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A16635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1BC79976-3D76-4FFD-A561-7DEF4144CEFC}"/>
              </a:ext>
            </a:extLst>
          </p:cNvPr>
          <p:cNvSpPr>
            <a:spLocks noGrp="1"/>
          </p:cNvSpPr>
          <p:nvPr/>
        </p:nvSpPr>
        <p:spPr>
          <a:xfrm>
            <a:off x="2822448" y="2644815"/>
            <a:ext cx="2084832" cy="1298448"/>
          </a:xfrm>
          <a:prstGeom prst="rect">
            <a:avLst/>
          </a:prstGeom>
          <a:solidFill>
            <a:srgbClr val="F2E9DF"/>
          </a:solidFill>
          <a:ln w="6985">
            <a:solidFill>
              <a:srgbClr val="A16635"/>
            </a:solidFill>
            <a:prstDash val="solid"/>
          </a:ln>
        </p:spPr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B8EBAF2-EAB6-4575-9479-503910EF285D}"/>
              </a:ext>
            </a:extLst>
          </p:cNvPr>
          <p:cNvSpPr>
            <a:spLocks noGrp="1"/>
          </p:cNvSpPr>
          <p:nvPr/>
        </p:nvSpPr>
        <p:spPr>
          <a:xfrm>
            <a:off x="2822448" y="2644815"/>
            <a:ext cx="2084832" cy="0"/>
          </a:xfrm>
          <a:prstGeom prst="line">
            <a:avLst/>
          </a:prstGeom>
          <a:noFill/>
          <a:ln w="25400">
            <a:solidFill>
              <a:srgbClr val="A16635"/>
            </a:solidFill>
            <a:prstDash val="solid"/>
          </a:ln>
        </p:spPr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C0CDAB26-FABF-465B-9ECC-F1D9D82A5486}"/>
              </a:ext>
            </a:extLst>
          </p:cNvPr>
          <p:cNvSpPr>
            <a:spLocks noGrp="1"/>
          </p:cNvSpPr>
          <p:nvPr/>
        </p:nvSpPr>
        <p:spPr>
          <a:xfrm>
            <a:off x="2932176" y="2891703"/>
            <a:ext cx="186537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建立起点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E140B4A-80DF-434F-B242-A4C38FCF4D56}"/>
              </a:ext>
            </a:extLst>
          </p:cNvPr>
          <p:cNvSpPr>
            <a:spLocks noGrp="1"/>
          </p:cNvSpPr>
          <p:nvPr/>
        </p:nvSpPr>
        <p:spPr>
          <a:xfrm>
            <a:off x="2950464" y="3321471"/>
            <a:ext cx="182880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起始模型与简单</a:t>
            </a: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基线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611D7D90-073E-4571-94C1-6076CC1F4D46}"/>
              </a:ext>
            </a:extLst>
          </p:cNvPr>
          <p:cNvSpPr>
            <a:spLocks noGrp="1"/>
          </p:cNvSpPr>
          <p:nvPr/>
        </p:nvSpPr>
        <p:spPr>
          <a:xfrm>
            <a:off x="5071872" y="2279055"/>
            <a:ext cx="208483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03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42EACDA5-407F-45B5-8070-09A3C407E76E}"/>
              </a:ext>
            </a:extLst>
          </p:cNvPr>
          <p:cNvSpPr>
            <a:spLocks noGrp="1"/>
          </p:cNvSpPr>
          <p:nvPr/>
        </p:nvSpPr>
        <p:spPr>
          <a:xfrm>
            <a:off x="5071872" y="2644815"/>
            <a:ext cx="2084832" cy="1298448"/>
          </a:xfrm>
          <a:prstGeom prst="rect">
            <a:avLst/>
          </a:prstGeom>
          <a:solidFill>
            <a:srgbClr val="E5EEEE"/>
          </a:solidFill>
          <a:ln w="6985">
            <a:solidFill>
              <a:srgbClr val="286B70"/>
            </a:solidFill>
            <a:prstDash val="solid"/>
          </a:ln>
        </p:spPr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1EAD340A-4ECA-4A79-AC6A-85CCA67B4B82}"/>
              </a:ext>
            </a:extLst>
          </p:cNvPr>
          <p:cNvSpPr>
            <a:spLocks noGrp="1"/>
          </p:cNvSpPr>
          <p:nvPr/>
        </p:nvSpPr>
        <p:spPr>
          <a:xfrm>
            <a:off x="5071872" y="2644815"/>
            <a:ext cx="2084832" cy="0"/>
          </a:xfrm>
          <a:prstGeom prst="line">
            <a:avLst/>
          </a:prstGeom>
          <a:noFill/>
          <a:ln w="25400">
            <a:solidFill>
              <a:srgbClr val="286B70"/>
            </a:solidFill>
            <a:prstDash val="solid"/>
          </a:ln>
        </p:spPr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DCBE0422-45C2-4BD4-BB59-C4A848DC371B}"/>
              </a:ext>
            </a:extLst>
          </p:cNvPr>
          <p:cNvSpPr>
            <a:spLocks noGrp="1"/>
          </p:cNvSpPr>
          <p:nvPr/>
        </p:nvSpPr>
        <p:spPr>
          <a:xfrm>
            <a:off x="5181600" y="2891703"/>
            <a:ext cx="186537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补充学习信号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8CAC9EA-5F8D-4733-8882-C7C1AEC26953}"/>
              </a:ext>
            </a:extLst>
          </p:cNvPr>
          <p:cNvSpPr>
            <a:spLocks noGrp="1"/>
          </p:cNvSpPr>
          <p:nvPr/>
        </p:nvSpPr>
        <p:spPr>
          <a:xfrm>
            <a:off x="5199888" y="3321471"/>
            <a:ext cx="182880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偏好、奖励或蒸馏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62F23477-8324-4A29-81EB-9CAEA61E104E}"/>
              </a:ext>
            </a:extLst>
          </p:cNvPr>
          <p:cNvSpPr>
            <a:spLocks noGrp="1"/>
          </p:cNvSpPr>
          <p:nvPr/>
        </p:nvSpPr>
        <p:spPr>
          <a:xfrm>
            <a:off x="7321296" y="2279055"/>
            <a:ext cx="208483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9B4F4A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9B4F4A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04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9B4F4A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7EA5E028-0CBD-49D6-972B-FFC87C0471A2}"/>
              </a:ext>
            </a:extLst>
          </p:cNvPr>
          <p:cNvSpPr>
            <a:spLocks noGrp="1"/>
          </p:cNvSpPr>
          <p:nvPr/>
        </p:nvSpPr>
        <p:spPr>
          <a:xfrm>
            <a:off x="7321296" y="2644815"/>
            <a:ext cx="2084832" cy="1298448"/>
          </a:xfrm>
          <a:prstGeom prst="rect">
            <a:avLst/>
          </a:prstGeom>
          <a:solidFill>
            <a:srgbClr val="F1E4E2"/>
          </a:solidFill>
          <a:ln w="6985">
            <a:solidFill>
              <a:srgbClr val="9B4F4A"/>
            </a:solidFill>
            <a:prstDash val="solid"/>
          </a:ln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4896CE29-CBA0-4C60-A3D6-930F2BDFD535}"/>
              </a:ext>
            </a:extLst>
          </p:cNvPr>
          <p:cNvSpPr>
            <a:spLocks noGrp="1"/>
          </p:cNvSpPr>
          <p:nvPr/>
        </p:nvSpPr>
        <p:spPr>
          <a:xfrm>
            <a:off x="7321296" y="2644815"/>
            <a:ext cx="2084832" cy="0"/>
          </a:xfrm>
          <a:prstGeom prst="line">
            <a:avLst/>
          </a:prstGeom>
          <a:noFill/>
          <a:ln w="25400">
            <a:solidFill>
              <a:srgbClr val="9B4F4A"/>
            </a:solidFill>
            <a:prstDash val="solid"/>
          </a:ln>
        </p:spPr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2949C0C8-86DB-4082-B34B-BC76DB3FFC39}"/>
              </a:ext>
            </a:extLst>
          </p:cNvPr>
          <p:cNvSpPr>
            <a:spLocks noGrp="1"/>
          </p:cNvSpPr>
          <p:nvPr/>
        </p:nvSpPr>
        <p:spPr>
          <a:xfrm>
            <a:off x="7431024" y="2891703"/>
            <a:ext cx="186537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组织训练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CB80EF65-465D-451B-B61A-6DF674682EE8}"/>
              </a:ext>
            </a:extLst>
          </p:cNvPr>
          <p:cNvSpPr>
            <a:spLocks noGrp="1"/>
          </p:cNvSpPr>
          <p:nvPr/>
        </p:nvSpPr>
        <p:spPr>
          <a:xfrm>
            <a:off x="7449312" y="3321471"/>
            <a:ext cx="182880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生成、执行与更新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B34D3934-ED4F-462A-ACB6-805D94272EF6}"/>
              </a:ext>
            </a:extLst>
          </p:cNvPr>
          <p:cNvSpPr>
            <a:spLocks noGrp="1"/>
          </p:cNvSpPr>
          <p:nvPr/>
        </p:nvSpPr>
        <p:spPr>
          <a:xfrm>
            <a:off x="9570720" y="2279055"/>
            <a:ext cx="2084832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05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8A3D3C35-1A90-4A63-B7A0-5AE1D7B6B41F}"/>
              </a:ext>
            </a:extLst>
          </p:cNvPr>
          <p:cNvSpPr>
            <a:spLocks noGrp="1"/>
          </p:cNvSpPr>
          <p:nvPr/>
        </p:nvSpPr>
        <p:spPr>
          <a:xfrm>
            <a:off x="9570720" y="2644815"/>
            <a:ext cx="2084832" cy="1298448"/>
          </a:xfrm>
          <a:prstGeom prst="rect">
            <a:avLst/>
          </a:prstGeom>
          <a:solidFill>
            <a:srgbClr val="EEE5E7"/>
          </a:solidFill>
          <a:ln w="6985">
            <a:solidFill>
              <a:srgbClr val="703D47"/>
            </a:solidFill>
            <a:prstDash val="solid"/>
          </a:ln>
        </p:spPr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CD9AEF6B-CF48-485A-9815-09742AB153B5}"/>
              </a:ext>
            </a:extLst>
          </p:cNvPr>
          <p:cNvSpPr>
            <a:spLocks noGrp="1"/>
          </p:cNvSpPr>
          <p:nvPr/>
        </p:nvSpPr>
        <p:spPr>
          <a:xfrm>
            <a:off x="9570720" y="2644815"/>
            <a:ext cx="2084832" cy="0"/>
          </a:xfrm>
          <a:prstGeom prst="line">
            <a:avLst/>
          </a:prstGeom>
          <a:noFill/>
          <a:ln w="25400">
            <a:solidFill>
              <a:srgbClr val="703D47"/>
            </a:solidFill>
            <a:prstDash val="solid"/>
          </a:ln>
        </p:spPr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6F923168-3D74-4094-88AB-E7EE46791000}"/>
              </a:ext>
            </a:extLst>
          </p:cNvPr>
          <p:cNvSpPr>
            <a:spLocks noGrp="1"/>
          </p:cNvSpPr>
          <p:nvPr/>
        </p:nvSpPr>
        <p:spPr>
          <a:xfrm>
            <a:off x="9680448" y="2891703"/>
            <a:ext cx="186537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600" b="1">
                <a:solidFill>
                  <a:srgbClr val="25282B"/>
                </a:solidFill>
                <a:latin typeface="Microsoft YaHei"/>
                <a:ea typeface="Microsoft YaHei"/>
              </a:rPr>
              <a:t>评估与迭代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50ACB56B-53B7-4762-B9FB-40CF4E0AB1A8}"/>
              </a:ext>
            </a:extLst>
          </p:cNvPr>
          <p:cNvSpPr>
            <a:spLocks noGrp="1"/>
          </p:cNvSpPr>
          <p:nvPr/>
        </p:nvSpPr>
        <p:spPr>
          <a:xfrm>
            <a:off x="9698736" y="3321471"/>
            <a:ext cx="182880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效果、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成本与稳定性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BD585CE8-A1D1-4C54-AA7D-DD1696D8CE2F}"/>
              </a:ext>
            </a:extLst>
          </p:cNvPr>
          <p:cNvSpPr>
            <a:spLocks noGrp="1"/>
          </p:cNvSpPr>
          <p:nvPr/>
        </p:nvSpPr>
        <p:spPr>
          <a:xfrm>
            <a:off x="530352" y="1250442"/>
            <a:ext cx="64008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5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95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示例流程，不</a:t>
            </a:r>
            <a:r>
              <a:rPr kumimoji="0" lang="zh-CN" altLang="en-US" sz="95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是</a:t>
            </a:r>
            <a:r>
              <a:rPr kumimoji="0" sz="95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所有项目依次使用 SFT、DPO、RL 和蒸馏。</a:t>
            </a:r>
            <a:endParaRPr kumimoji="0" sz="95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5" name="Slide Number Placeholder 0">
            <a:extLst>
              <a:ext uri="{FF2B5EF4-FFF2-40B4-BE49-F238E27FC236}">
                <a16:creationId xmlns:a16="http://schemas.microsoft.com/office/drawing/2014/main" id="{F3210E12-2E52-4C97-9ABF-44F7EFCEE2A0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90F7333B-44AC-F7E9-D49D-FE92F45E0477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18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6" name="Text 27">
            <a:extLst>
              <a:ext uri="{FF2B5EF4-FFF2-40B4-BE49-F238E27FC236}">
                <a16:creationId xmlns:a16="http://schemas.microsoft.com/office/drawing/2014/main" id="{B391B297-67DD-657A-2930-2A378338B416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Shape 2">
            <a:extLst>
              <a:ext uri="{FF2B5EF4-FFF2-40B4-BE49-F238E27FC236}">
                <a16:creationId xmlns:a16="http://schemas.microsoft.com/office/drawing/2014/main" id="{B2B9FF9F-000E-AEB7-3A79-C0BEECB35F05}"/>
              </a:ext>
            </a:extLst>
          </p:cNvPr>
          <p:cNvSpPr>
            <a:spLocks noGrp="1"/>
          </p:cNvSpPr>
          <p:nvPr/>
        </p:nvSpPr>
        <p:spPr>
          <a:xfrm>
            <a:off x="896112" y="4216791"/>
            <a:ext cx="9802368" cy="0"/>
          </a:xfrm>
          <a:prstGeom prst="line">
            <a:avLst/>
          </a:prstGeom>
          <a:noFill/>
          <a:ln w="15240">
            <a:solidFill>
              <a:srgbClr val="C7BFB4"/>
            </a:solidFill>
            <a:prstDash val="solid"/>
          </a:ln>
        </p:spPr>
      </p:sp>
      <p:sp>
        <p:nvSpPr>
          <p:cNvPr id="41" name="Shape 8">
            <a:extLst>
              <a:ext uri="{FF2B5EF4-FFF2-40B4-BE49-F238E27FC236}">
                <a16:creationId xmlns:a16="http://schemas.microsoft.com/office/drawing/2014/main" id="{537B3ACD-C119-816A-B920-A10747B528C6}"/>
              </a:ext>
            </a:extLst>
          </p:cNvPr>
          <p:cNvSpPr>
            <a:spLocks noGrp="1"/>
          </p:cNvSpPr>
          <p:nvPr/>
        </p:nvSpPr>
        <p:spPr>
          <a:xfrm>
            <a:off x="1632204" y="4148211"/>
            <a:ext cx="137160" cy="137160"/>
          </a:xfrm>
          <a:prstGeom prst="ellipse">
            <a:avLst/>
          </a:prstGeom>
          <a:solidFill>
            <a:srgbClr val="686760"/>
          </a:solidFill>
          <a:ln w="12700">
            <a:solidFill>
              <a:srgbClr val="686760"/>
            </a:solidFill>
            <a:prstDash val="solid"/>
          </a:ln>
        </p:spPr>
      </p:sp>
      <p:sp>
        <p:nvSpPr>
          <p:cNvPr id="42" name="Text 9">
            <a:extLst>
              <a:ext uri="{FF2B5EF4-FFF2-40B4-BE49-F238E27FC236}">
                <a16:creationId xmlns:a16="http://schemas.microsoft.com/office/drawing/2014/main" id="{540F01DF-54F9-A9E3-011A-6CF10AAC5F54}"/>
              </a:ext>
            </a:extLst>
          </p:cNvPr>
          <p:cNvSpPr>
            <a:spLocks noGrp="1"/>
          </p:cNvSpPr>
          <p:nvPr/>
        </p:nvSpPr>
        <p:spPr>
          <a:xfrm>
            <a:off x="658368" y="4472823"/>
            <a:ext cx="208483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划分训练、验证与测试</a:t>
            </a:r>
            <a:endParaRPr sz="1400"/>
          </a:p>
        </p:txBody>
      </p:sp>
      <p:sp>
        <p:nvSpPr>
          <p:cNvPr id="44" name="Shape 15">
            <a:extLst>
              <a:ext uri="{FF2B5EF4-FFF2-40B4-BE49-F238E27FC236}">
                <a16:creationId xmlns:a16="http://schemas.microsoft.com/office/drawing/2014/main" id="{4943A7D3-396D-03E2-5E8D-7DF5D2026ABE}"/>
              </a:ext>
            </a:extLst>
          </p:cNvPr>
          <p:cNvSpPr>
            <a:spLocks noGrp="1"/>
          </p:cNvSpPr>
          <p:nvPr/>
        </p:nvSpPr>
        <p:spPr>
          <a:xfrm>
            <a:off x="3881628" y="4148211"/>
            <a:ext cx="137160" cy="137160"/>
          </a:xfrm>
          <a:prstGeom prst="ellipse">
            <a:avLst/>
          </a:prstGeom>
          <a:solidFill>
            <a:srgbClr val="A16635"/>
          </a:solidFill>
          <a:ln w="12700">
            <a:solidFill>
              <a:srgbClr val="A16635"/>
            </a:solidFill>
            <a:prstDash val="solid"/>
          </a:ln>
        </p:spPr>
      </p:sp>
      <p:sp>
        <p:nvSpPr>
          <p:cNvPr id="47" name="Text 16">
            <a:extLst>
              <a:ext uri="{FF2B5EF4-FFF2-40B4-BE49-F238E27FC236}">
                <a16:creationId xmlns:a16="http://schemas.microsoft.com/office/drawing/2014/main" id="{F825BE47-D325-1D68-C25B-6A5078740591}"/>
              </a:ext>
            </a:extLst>
          </p:cNvPr>
          <p:cNvSpPr>
            <a:spLocks noGrp="1"/>
          </p:cNvSpPr>
          <p:nvPr/>
        </p:nvSpPr>
        <p:spPr>
          <a:xfrm>
            <a:off x="2907792" y="4472823"/>
            <a:ext cx="208483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先确认差距在哪里</a:t>
            </a:r>
            <a:endParaRPr sz="1400"/>
          </a:p>
        </p:txBody>
      </p:sp>
      <p:sp>
        <p:nvSpPr>
          <p:cNvPr id="48" name="Shape 22">
            <a:extLst>
              <a:ext uri="{FF2B5EF4-FFF2-40B4-BE49-F238E27FC236}">
                <a16:creationId xmlns:a16="http://schemas.microsoft.com/office/drawing/2014/main" id="{1B60C1DA-8223-9D84-036C-2C26D9E8C96E}"/>
              </a:ext>
            </a:extLst>
          </p:cNvPr>
          <p:cNvSpPr>
            <a:spLocks noGrp="1"/>
          </p:cNvSpPr>
          <p:nvPr/>
        </p:nvSpPr>
        <p:spPr>
          <a:xfrm>
            <a:off x="6131052" y="4148211"/>
            <a:ext cx="137160" cy="137160"/>
          </a:xfrm>
          <a:prstGeom prst="ellipse">
            <a:avLst/>
          </a:prstGeom>
          <a:solidFill>
            <a:srgbClr val="286B70"/>
          </a:solidFill>
          <a:ln w="12700">
            <a:solidFill>
              <a:srgbClr val="286B70"/>
            </a:solidFill>
            <a:prstDash val="solid"/>
          </a:ln>
        </p:spPr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CBBD7A29-463C-9CAC-495B-550E8807B5E7}"/>
              </a:ext>
            </a:extLst>
          </p:cNvPr>
          <p:cNvSpPr>
            <a:spLocks noGrp="1"/>
          </p:cNvSpPr>
          <p:nvPr/>
        </p:nvSpPr>
        <p:spPr>
          <a:xfrm>
            <a:off x="5157216" y="4472823"/>
            <a:ext cx="208483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针对具体失败选择</a:t>
            </a:r>
            <a:endParaRPr sz="1400"/>
          </a:p>
        </p:txBody>
      </p:sp>
      <p:sp>
        <p:nvSpPr>
          <p:cNvPr id="50" name="Shape 29">
            <a:extLst>
              <a:ext uri="{FF2B5EF4-FFF2-40B4-BE49-F238E27FC236}">
                <a16:creationId xmlns:a16="http://schemas.microsoft.com/office/drawing/2014/main" id="{3C6D1475-2FFC-7AB3-D6E2-DC3D1ABD034C}"/>
              </a:ext>
            </a:extLst>
          </p:cNvPr>
          <p:cNvSpPr>
            <a:spLocks noGrp="1"/>
          </p:cNvSpPr>
          <p:nvPr/>
        </p:nvSpPr>
        <p:spPr>
          <a:xfrm>
            <a:off x="8380476" y="4148211"/>
            <a:ext cx="137160" cy="137160"/>
          </a:xfrm>
          <a:prstGeom prst="ellipse">
            <a:avLst/>
          </a:prstGeom>
          <a:solidFill>
            <a:srgbClr val="9B4F4A"/>
          </a:solidFill>
          <a:ln w="12700">
            <a:solidFill>
              <a:srgbClr val="9B4F4A"/>
            </a:solidFill>
            <a:prstDash val="solid"/>
          </a:ln>
        </p:spPr>
      </p:sp>
      <p:sp>
        <p:nvSpPr>
          <p:cNvPr id="51" name="Text 30">
            <a:extLst>
              <a:ext uri="{FF2B5EF4-FFF2-40B4-BE49-F238E27FC236}">
                <a16:creationId xmlns:a16="http://schemas.microsoft.com/office/drawing/2014/main" id="{2EC13972-D5BA-4B9C-75BF-6E556CEBC162}"/>
              </a:ext>
            </a:extLst>
          </p:cNvPr>
          <p:cNvSpPr>
            <a:spLocks noGrp="1"/>
          </p:cNvSpPr>
          <p:nvPr/>
        </p:nvSpPr>
        <p:spPr>
          <a:xfrm>
            <a:off x="7406640" y="4472823"/>
            <a:ext cx="208483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记录时间与资源消耗</a:t>
            </a:r>
            <a:endParaRPr sz="1400"/>
          </a:p>
        </p:txBody>
      </p:sp>
      <p:sp>
        <p:nvSpPr>
          <p:cNvPr id="52" name="Shape 36">
            <a:extLst>
              <a:ext uri="{FF2B5EF4-FFF2-40B4-BE49-F238E27FC236}">
                <a16:creationId xmlns:a16="http://schemas.microsoft.com/office/drawing/2014/main" id="{AB2FEE09-B19E-CA0B-173F-3E87C5DC874A}"/>
              </a:ext>
            </a:extLst>
          </p:cNvPr>
          <p:cNvSpPr>
            <a:spLocks noGrp="1"/>
          </p:cNvSpPr>
          <p:nvPr/>
        </p:nvSpPr>
        <p:spPr>
          <a:xfrm>
            <a:off x="10629900" y="4148211"/>
            <a:ext cx="137160" cy="137160"/>
          </a:xfrm>
          <a:prstGeom prst="ellipse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53" name="Text 37">
            <a:extLst>
              <a:ext uri="{FF2B5EF4-FFF2-40B4-BE49-F238E27FC236}">
                <a16:creationId xmlns:a16="http://schemas.microsoft.com/office/drawing/2014/main" id="{C7CD87A4-7019-DD6B-AC45-E24C7A8292EF}"/>
              </a:ext>
            </a:extLst>
          </p:cNvPr>
          <p:cNvSpPr>
            <a:spLocks noGrp="1"/>
          </p:cNvSpPr>
          <p:nvPr/>
        </p:nvSpPr>
        <p:spPr>
          <a:xfrm>
            <a:off x="9656064" y="4472823"/>
            <a:ext cx="2084832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buNone/>
              <a:defRPr sz="14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rPr>
              <a:t>验证集迭代，测试集报告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284678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1F8E89E-7B97-40AC-B658-29E1894F03AE}"/>
              </a:ext>
            </a:extLst>
          </p:cNvPr>
          <p:cNvSpPr>
            <a:spLocks noGrp="1"/>
          </p:cNvSpPr>
          <p:nvPr/>
        </p:nvSpPr>
        <p:spPr>
          <a:xfrm>
            <a:off x="530352" y="438912"/>
            <a:ext cx="438912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9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790" b="1" i="0" u="none" strike="noStrike" kern="1200" cap="none" spc="35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总结与讨论</a:t>
            </a:r>
            <a:endParaRPr kumimoji="0" sz="79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CCC7234-13C3-48A9-A747-CD3BD3A77AF1}"/>
              </a:ext>
            </a:extLst>
          </p:cNvPr>
          <p:cNvSpPr>
            <a:spLocks noGrp="1"/>
          </p:cNvSpPr>
          <p:nvPr/>
        </p:nvSpPr>
        <p:spPr>
          <a:xfrm>
            <a:off x="530352" y="685800"/>
            <a:ext cx="11125200" cy="61912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8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数据</a:t>
            </a:r>
            <a:r>
              <a:rPr kumimoji="0" lang="zh-CN" altLang="en-US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是基础</a:t>
            </a:r>
            <a:r>
              <a:rPr kumimoji="0" sz="228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，算法指导学习，Infra 支撑运行</a:t>
            </a:r>
            <a:endParaRPr kumimoji="0" sz="228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53E0677-5C15-4B2A-BC7F-64B83E3B1993}"/>
              </a:ext>
            </a:extLst>
          </p:cNvPr>
          <p:cNvSpPr>
            <a:spLocks noGrp="1"/>
          </p:cNvSpPr>
          <p:nvPr/>
        </p:nvSpPr>
        <p:spPr>
          <a:xfrm>
            <a:off x="1304544" y="1559052"/>
            <a:ext cx="2852928" cy="1444752"/>
          </a:xfrm>
          <a:prstGeom prst="rect">
            <a:avLst/>
          </a:prstGeom>
          <a:solidFill>
            <a:srgbClr val="E5EEEE"/>
          </a:solidFill>
          <a:ln w="6985">
            <a:solidFill>
              <a:srgbClr val="286B70"/>
            </a:solidFill>
            <a:prstDash val="solid"/>
          </a:ln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993EE4F-73AE-4CCA-9B8C-17D0EA9DE757}"/>
              </a:ext>
            </a:extLst>
          </p:cNvPr>
          <p:cNvSpPr>
            <a:spLocks noGrp="1"/>
          </p:cNvSpPr>
          <p:nvPr/>
        </p:nvSpPr>
        <p:spPr>
          <a:xfrm>
            <a:off x="1304544" y="1559052"/>
            <a:ext cx="2852928" cy="0"/>
          </a:xfrm>
          <a:prstGeom prst="line">
            <a:avLst/>
          </a:prstGeom>
          <a:noFill/>
          <a:ln w="26670">
            <a:solidFill>
              <a:srgbClr val="286B70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41C7819-93D0-4B16-9EC4-48F5F3916A40}"/>
              </a:ext>
            </a:extLst>
          </p:cNvPr>
          <p:cNvSpPr>
            <a:spLocks noGrp="1"/>
          </p:cNvSpPr>
          <p:nvPr/>
        </p:nvSpPr>
        <p:spPr>
          <a:xfrm>
            <a:off x="1469136" y="1796796"/>
            <a:ext cx="252374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86B7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86B7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数据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286B7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81CC792-6AAA-4BAF-9115-7F73DEFC5AA9}"/>
              </a:ext>
            </a:extLst>
          </p:cNvPr>
          <p:cNvSpPr>
            <a:spLocks noGrp="1"/>
          </p:cNvSpPr>
          <p:nvPr/>
        </p:nvSpPr>
        <p:spPr>
          <a:xfrm>
            <a:off x="1469136" y="2235708"/>
            <a:ext cx="25237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任务与学习材料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11E0956-ABF2-461B-A9E1-DFEBD59A9853}"/>
              </a:ext>
            </a:extLst>
          </p:cNvPr>
          <p:cNvSpPr>
            <a:spLocks noGrp="1"/>
          </p:cNvSpPr>
          <p:nvPr/>
        </p:nvSpPr>
        <p:spPr>
          <a:xfrm>
            <a:off x="1469136" y="2601468"/>
            <a:ext cx="2523744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覆盖、正确性、可学习性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5590C39-43DB-4753-8660-9E74B7CCEE08}"/>
              </a:ext>
            </a:extLst>
          </p:cNvPr>
          <p:cNvSpPr>
            <a:spLocks noGrp="1"/>
          </p:cNvSpPr>
          <p:nvPr/>
        </p:nvSpPr>
        <p:spPr>
          <a:xfrm>
            <a:off x="4194048" y="2272284"/>
            <a:ext cx="420624" cy="0"/>
          </a:xfrm>
          <a:prstGeom prst="line">
            <a:avLst/>
          </a:prstGeom>
          <a:noFill/>
          <a:ln w="1270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1417C4B2-E04A-47CF-B57E-7B8E5BF2D443}"/>
              </a:ext>
            </a:extLst>
          </p:cNvPr>
          <p:cNvSpPr>
            <a:spLocks noGrp="1"/>
          </p:cNvSpPr>
          <p:nvPr/>
        </p:nvSpPr>
        <p:spPr>
          <a:xfrm>
            <a:off x="4669536" y="1559052"/>
            <a:ext cx="2852928" cy="1444752"/>
          </a:xfrm>
          <a:prstGeom prst="rect">
            <a:avLst/>
          </a:prstGeom>
          <a:solidFill>
            <a:srgbClr val="F2E9DF"/>
          </a:solidFill>
          <a:ln w="6985">
            <a:solidFill>
              <a:srgbClr val="A16635"/>
            </a:solidFill>
            <a:prstDash val="solid"/>
          </a:ln>
        </p:spPr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4E19BEBE-747B-4150-AC30-8462B2A1D5E2}"/>
              </a:ext>
            </a:extLst>
          </p:cNvPr>
          <p:cNvSpPr>
            <a:spLocks noGrp="1"/>
          </p:cNvSpPr>
          <p:nvPr/>
        </p:nvSpPr>
        <p:spPr>
          <a:xfrm>
            <a:off x="4669536" y="1559052"/>
            <a:ext cx="2852928" cy="0"/>
          </a:xfrm>
          <a:prstGeom prst="line">
            <a:avLst/>
          </a:prstGeom>
          <a:noFill/>
          <a:ln w="26670">
            <a:solidFill>
              <a:srgbClr val="A16635"/>
            </a:solidFill>
            <a:prstDash val="solid"/>
          </a:ln>
        </p:spPr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B093352-7866-48B7-BECA-8F1740D70E65}"/>
              </a:ext>
            </a:extLst>
          </p:cNvPr>
          <p:cNvSpPr>
            <a:spLocks noGrp="1"/>
          </p:cNvSpPr>
          <p:nvPr/>
        </p:nvSpPr>
        <p:spPr>
          <a:xfrm>
            <a:off x="4834128" y="1796796"/>
            <a:ext cx="252374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A16635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A16635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算法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A16635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DCA3FE3F-2672-4AB4-8C2E-FFB79775E940}"/>
              </a:ext>
            </a:extLst>
          </p:cNvPr>
          <p:cNvSpPr>
            <a:spLocks noGrp="1"/>
          </p:cNvSpPr>
          <p:nvPr/>
        </p:nvSpPr>
        <p:spPr>
          <a:xfrm>
            <a:off x="4834128" y="2235708"/>
            <a:ext cx="25237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利用不同形式的反馈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FCCD959-F888-4262-AB17-448E245B37C0}"/>
              </a:ext>
            </a:extLst>
          </p:cNvPr>
          <p:cNvSpPr>
            <a:spLocks noGrp="1"/>
          </p:cNvSpPr>
          <p:nvPr/>
        </p:nvSpPr>
        <p:spPr>
          <a:xfrm>
            <a:off x="4834128" y="2601468"/>
            <a:ext cx="2523744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SFT、偏好、RL 与蒸馏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53C4DBB0-1D8A-4F9A-B1E5-AC449B388AE6}"/>
              </a:ext>
            </a:extLst>
          </p:cNvPr>
          <p:cNvSpPr>
            <a:spLocks noGrp="1"/>
          </p:cNvSpPr>
          <p:nvPr/>
        </p:nvSpPr>
        <p:spPr>
          <a:xfrm>
            <a:off x="7559040" y="2272284"/>
            <a:ext cx="420624" cy="0"/>
          </a:xfrm>
          <a:prstGeom prst="line">
            <a:avLst/>
          </a:prstGeom>
          <a:noFill/>
          <a:ln w="12700">
            <a:solidFill>
              <a:srgbClr val="B0A89E"/>
            </a:solidFill>
            <a:prstDash val="solid"/>
            <a:tailEnd type="triangle"/>
          </a:ln>
        </p:spPr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2801098E-6D47-4DD7-8BCB-103FFF43567A}"/>
              </a:ext>
            </a:extLst>
          </p:cNvPr>
          <p:cNvSpPr>
            <a:spLocks noGrp="1"/>
          </p:cNvSpPr>
          <p:nvPr/>
        </p:nvSpPr>
        <p:spPr>
          <a:xfrm>
            <a:off x="8034528" y="1559052"/>
            <a:ext cx="2852928" cy="1444752"/>
          </a:xfrm>
          <a:prstGeom prst="rect">
            <a:avLst/>
          </a:prstGeom>
          <a:solidFill>
            <a:srgbClr val="EEE5E7"/>
          </a:solidFill>
          <a:ln w="6985">
            <a:solidFill>
              <a:srgbClr val="703D47"/>
            </a:solidFill>
            <a:prstDash val="solid"/>
          </a:ln>
        </p:spPr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A9E7449-A240-49DC-B1CD-CECCC05E50FC}"/>
              </a:ext>
            </a:extLst>
          </p:cNvPr>
          <p:cNvSpPr>
            <a:spLocks noGrp="1"/>
          </p:cNvSpPr>
          <p:nvPr/>
        </p:nvSpPr>
        <p:spPr>
          <a:xfrm>
            <a:off x="8034528" y="1559052"/>
            <a:ext cx="2852928" cy="0"/>
          </a:xfrm>
          <a:prstGeom prst="line">
            <a:avLst/>
          </a:prstGeom>
          <a:noFill/>
          <a:ln w="26670">
            <a:solidFill>
              <a:srgbClr val="703D47"/>
            </a:solidFill>
            <a:prstDash val="solid"/>
          </a:ln>
        </p:spPr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EA151A8A-F0C1-4ED8-96F9-00B1DF54303E}"/>
              </a:ext>
            </a:extLst>
          </p:cNvPr>
          <p:cNvSpPr>
            <a:spLocks noGrp="1"/>
          </p:cNvSpPr>
          <p:nvPr/>
        </p:nvSpPr>
        <p:spPr>
          <a:xfrm>
            <a:off x="8199120" y="1796796"/>
            <a:ext cx="2523744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703D47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703D47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Infra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srgbClr val="703D47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FDFD7B35-CCAD-4227-8621-E095E2226DA0}"/>
              </a:ext>
            </a:extLst>
          </p:cNvPr>
          <p:cNvSpPr>
            <a:spLocks noGrp="1"/>
          </p:cNvSpPr>
          <p:nvPr/>
        </p:nvSpPr>
        <p:spPr>
          <a:xfrm>
            <a:off x="8199120" y="2235708"/>
            <a:ext cx="2523744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协调生成、执行与训练</a:t>
            </a:r>
            <a:endParaRPr kumimoji="0" sz="1600" b="1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CCA649DB-2A23-4EDC-9F61-03445E02268E}"/>
              </a:ext>
            </a:extLst>
          </p:cNvPr>
          <p:cNvSpPr>
            <a:spLocks noGrp="1"/>
          </p:cNvSpPr>
          <p:nvPr/>
        </p:nvSpPr>
        <p:spPr>
          <a:xfrm>
            <a:off x="8199120" y="2601468"/>
            <a:ext cx="2523744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686760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686760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效率、状态与可靠性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686760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06837673-ED34-405D-B76E-4495F22C9A97}"/>
              </a:ext>
            </a:extLst>
          </p:cNvPr>
          <p:cNvSpPr>
            <a:spLocks noGrp="1"/>
          </p:cNvSpPr>
          <p:nvPr/>
        </p:nvSpPr>
        <p:spPr>
          <a:xfrm>
            <a:off x="749808" y="3336036"/>
            <a:ext cx="9829800" cy="486156"/>
          </a:xfrm>
          <a:prstGeom prst="rect">
            <a:avLst/>
          </a:prstGeom>
          <a:solidFill>
            <a:srgbClr val="EFE7E6"/>
          </a:solidFill>
          <a:ln w="5080">
            <a:solidFill>
              <a:srgbClr val="D8D0C5"/>
            </a:solidFill>
            <a:prstDash val="solid"/>
          </a:ln>
        </p:spPr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B0B3E186-9535-4E53-A819-826792D79704}"/>
              </a:ext>
            </a:extLst>
          </p:cNvPr>
          <p:cNvSpPr>
            <a:spLocks noGrp="1"/>
          </p:cNvSpPr>
          <p:nvPr/>
        </p:nvSpPr>
        <p:spPr>
          <a:xfrm>
            <a:off x="749808" y="3336036"/>
            <a:ext cx="50292" cy="486156"/>
          </a:xfrm>
          <a:prstGeom prst="rect">
            <a:avLst/>
          </a:prstGeom>
          <a:solidFill>
            <a:srgbClr val="703D47"/>
          </a:solidFill>
          <a:ln w="12700">
            <a:solidFill>
              <a:srgbClr val="703D47"/>
            </a:solidFill>
            <a:prstDash val="solid"/>
          </a:ln>
        </p:spPr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659A2067-5C96-4186-9073-FC9F451C19BA}"/>
              </a:ext>
            </a:extLst>
          </p:cNvPr>
          <p:cNvSpPr>
            <a:spLocks noGrp="1"/>
          </p:cNvSpPr>
          <p:nvPr/>
        </p:nvSpPr>
        <p:spPr>
          <a:xfrm>
            <a:off x="914400" y="3410712"/>
            <a:ext cx="9573768" cy="393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252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评估贯穿整个过程：模型是否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学习到了完成指定任务的能力</a:t>
            </a: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25282B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？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5282B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3" name="Slide Number Placeholder 0">
            <a:extLst>
              <a:ext uri="{FF2B5EF4-FFF2-40B4-BE49-F238E27FC236}">
                <a16:creationId xmlns:a16="http://schemas.microsoft.com/office/drawing/2014/main" id="{AC7E23EA-0EE3-48D7-80F3-3750AF1A4EFB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384280" y="6419088"/>
            <a:ext cx="274320" cy="18288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buNone/>
              <a:defRPr sz="750">
                <a:solidFill>
                  <a:srgbClr val="8B867F"/>
                </a:solidFill>
                <a:latin typeface="Arial"/>
                <a:ea typeface="Arial"/>
                <a:cs typeface="Arial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40" b="0">
                <a:solidFill>
                  <a:srgbClr val="858178"/>
                </a:solidFill>
                <a:latin typeface="Microsoft YaHei"/>
                <a:ea typeface="Microsoft YaHei"/>
                <a:cs typeface="Microsoft YaHei"/>
              </a:defRPr>
            </a:pPr>
            <a:fld id="{B1C6C81E-38B9-7560-621D-5A151A79DF9B}" type="slidenum">
              <a:rPr kumimoji="0" sz="640" b="0" i="0" u="none" strike="noStrike" kern="1200" cap="none" spc="0" normalizeH="0" baseline="0" noProof="0">
                <a:ln>
                  <a:noFill/>
                </a:ln>
                <a:solidFill>
                  <a:srgbClr val="858178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640" b="0">
                  <a:solidFill>
                    <a:srgbClr val="858178"/>
                  </a:solidFill>
                  <a:latin typeface="Microsoft YaHei"/>
                  <a:ea typeface="Microsoft YaHei"/>
                  <a:cs typeface="Microsoft YaHei"/>
                </a:defRPr>
              </a:pPr>
              <a:t>19</a:t>
            </a:fld>
            <a:endParaRPr kumimoji="0" sz="640" b="0" i="0" u="none" strike="noStrike" kern="1200" cap="none" spc="0" normalizeH="0" baseline="0" noProof="0">
              <a:ln>
                <a:noFill/>
              </a:ln>
              <a:solidFill>
                <a:srgbClr val="858178"/>
              </a:solidFill>
              <a:effectLst/>
              <a:uLnTx/>
              <a:uFillTx/>
              <a:latin typeface="Microsoft YaHei"/>
              <a:ea typeface="Microsoft YaHei"/>
            </a:endParaRPr>
          </a:p>
        </p:txBody>
      </p:sp>
      <p:sp>
        <p:nvSpPr>
          <p:cNvPr id="34" name="Text 27">
            <a:extLst>
              <a:ext uri="{FF2B5EF4-FFF2-40B4-BE49-F238E27FC236}">
                <a16:creationId xmlns:a16="http://schemas.microsoft.com/office/drawing/2014/main" id="{2A186F10-D784-B71E-39BA-CB26499FE430}"/>
              </a:ext>
            </a:extLst>
          </p:cNvPr>
          <p:cNvSpPr>
            <a:spLocks noGrp="1"/>
          </p:cNvSpPr>
          <p:nvPr/>
        </p:nvSpPr>
        <p:spPr>
          <a:xfrm>
            <a:off x="530352" y="6428232"/>
            <a:ext cx="9966960" cy="14630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Peking University MELON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Foundation Models: Theory and Applications 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·</a:t>
            </a:r>
            <a:r>
              <a:rPr kumimoji="0" sz="650" b="0" i="0" u="none" strike="noStrike" kern="1200" cap="none" spc="0" normalizeH="0" baseline="0" noProof="0">
                <a:ln>
                  <a:noFill/>
                </a:ln>
                <a:solidFill>
                  <a:srgbClr val="8B867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Week 1 / Talk 2</a:t>
            </a:r>
            <a:endParaRPr kumimoji="0" sz="6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TextBox 17">
            <a:extLst>
              <a:ext uri="{FF2B5EF4-FFF2-40B4-BE49-F238E27FC236}">
                <a16:creationId xmlns:a16="http://schemas.microsoft.com/office/drawing/2014/main" id="{C005A414-0D4C-5EC7-0779-AA0B74FFBF92}"/>
              </a:ext>
            </a:extLst>
          </p:cNvPr>
          <p:cNvSpPr>
            <a:spLocks noGrp="1"/>
          </p:cNvSpPr>
          <p:nvPr/>
        </p:nvSpPr>
        <p:spPr>
          <a:xfrm>
            <a:off x="530352" y="5619750"/>
            <a:ext cx="714375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solidFill>
                  <a:srgbClr val="262A2C"/>
                </a:solidFill>
                <a:latin typeface="Microsoft YaHei"/>
                <a:ea typeface="Microsoft YaHei"/>
                <a:cs typeface="Microsoft YaHei"/>
              </a:defRPr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262A2C"/>
                </a:solidFill>
                <a:effectLst/>
                <a:uLnTx/>
                <a:uFillTx/>
                <a:latin typeface="Microsoft YaHei"/>
                <a:ea typeface="Microsoft YaHei"/>
                <a:cs typeface="Microsoft YaHei"/>
              </a:rPr>
              <a:t>谢谢大家，欢迎讨论</a:t>
            </a:r>
            <a:endParaRPr kumimoji="0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Sun"/>
              <a:ea typeface="SimSun"/>
              <a:cs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1409161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1293</Words>
  <Application>Microsoft Macintosh PowerPoint</Application>
  <PresentationFormat>宽屏</PresentationFormat>
  <Paragraphs>407</Paragraphs>
  <Slides>19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4" baseType="lpstr">
      <vt:lpstr>等线</vt:lpstr>
      <vt:lpstr>SimSun</vt:lpstr>
      <vt:lpstr>Microsoft YaHei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2237588571@qq.com</dc:creator>
  <cp:lastModifiedBy>2237588571@qq.com</cp:lastModifiedBy>
  <cp:revision>36</cp:revision>
  <dcterms:created xsi:type="dcterms:W3CDTF">2026-09-17T05:32:55Z</dcterms:created>
  <dcterms:modified xsi:type="dcterms:W3CDTF">2026-09-17T09:51:59Z</dcterms:modified>
</cp:coreProperties>
</file>